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2"/>
    <p:sldMasterId id="2147483656" r:id="rId3"/>
    <p:sldMasterId id="2147483659" r:id="rId4"/>
    <p:sldMasterId id="2147483662" r:id="rId5"/>
    <p:sldMasterId id="2147483665" r:id="rId6"/>
    <p:sldMasterId id="2147483667" r:id="rId7"/>
    <p:sldMasterId id="2147483670" r:id="rId8"/>
    <p:sldMasterId id="2147483672" r:id="rId9"/>
    <p:sldMasterId id="2147483675" r:id="rId10"/>
    <p:sldMasterId id="2147483677" r:id="rId11"/>
    <p:sldMasterId id="2147483680" r:id="rId12"/>
    <p:sldMasterId id="2147483683" r:id="rId13"/>
    <p:sldMasterId id="2147483685" r:id="rId14"/>
    <p:sldMasterId id="2147483687" r:id="rId15"/>
    <p:sldMasterId id="2147483690" r:id="rId16"/>
    <p:sldMasterId id="2147483695" r:id="rId17"/>
  </p:sldMasterIdLst>
  <p:notesMasterIdLst>
    <p:notesMasterId r:id="rId99"/>
  </p:notesMasterIdLst>
  <p:sldIdLst>
    <p:sldId id="1826" r:id="rId18"/>
    <p:sldId id="2362" r:id="rId19"/>
    <p:sldId id="1984" r:id="rId20"/>
    <p:sldId id="2355" r:id="rId21"/>
    <p:sldId id="2356" r:id="rId22"/>
    <p:sldId id="2357" r:id="rId23"/>
    <p:sldId id="2377" r:id="rId24"/>
    <p:sldId id="2297" r:id="rId25"/>
    <p:sldId id="1981" r:id="rId26"/>
    <p:sldId id="2298" r:id="rId27"/>
    <p:sldId id="2300" r:id="rId28"/>
    <p:sldId id="2301" r:id="rId29"/>
    <p:sldId id="2302" r:id="rId30"/>
    <p:sldId id="2303" r:id="rId31"/>
    <p:sldId id="2306" r:id="rId32"/>
    <p:sldId id="2307" r:id="rId33"/>
    <p:sldId id="2308" r:id="rId34"/>
    <p:sldId id="2309" r:id="rId35"/>
    <p:sldId id="2310" r:id="rId36"/>
    <p:sldId id="2311" r:id="rId37"/>
    <p:sldId id="2313" r:id="rId38"/>
    <p:sldId id="2314" r:id="rId39"/>
    <p:sldId id="2315" r:id="rId40"/>
    <p:sldId id="2320" r:id="rId41"/>
    <p:sldId id="2319" r:id="rId42"/>
    <p:sldId id="2318" r:id="rId43"/>
    <p:sldId id="2317" r:id="rId44"/>
    <p:sldId id="2322" r:id="rId45"/>
    <p:sldId id="2323" r:id="rId46"/>
    <p:sldId id="2325" r:id="rId47"/>
    <p:sldId id="2326" r:id="rId48"/>
    <p:sldId id="2327" r:id="rId49"/>
    <p:sldId id="2328" r:id="rId50"/>
    <p:sldId id="2329" r:id="rId51"/>
    <p:sldId id="2338" r:id="rId52"/>
    <p:sldId id="2339" r:id="rId53"/>
    <p:sldId id="2331" r:id="rId54"/>
    <p:sldId id="2340" r:id="rId55"/>
    <p:sldId id="2342" r:id="rId56"/>
    <p:sldId id="2341" r:id="rId57"/>
    <p:sldId id="2364" r:id="rId58"/>
    <p:sldId id="2343" r:id="rId59"/>
    <p:sldId id="2344" r:id="rId60"/>
    <p:sldId id="2345" r:id="rId61"/>
    <p:sldId id="2347" r:id="rId62"/>
    <p:sldId id="2346" r:id="rId63"/>
    <p:sldId id="2332" r:id="rId64"/>
    <p:sldId id="2321" r:id="rId65"/>
    <p:sldId id="2334" r:id="rId66"/>
    <p:sldId id="2335" r:id="rId67"/>
    <p:sldId id="2333" r:id="rId68"/>
    <p:sldId id="2336" r:id="rId69"/>
    <p:sldId id="1982" r:id="rId70"/>
    <p:sldId id="2348" r:id="rId71"/>
    <p:sldId id="2349" r:id="rId72"/>
    <p:sldId id="2350" r:id="rId73"/>
    <p:sldId id="2351" r:id="rId74"/>
    <p:sldId id="2299" r:id="rId75"/>
    <p:sldId id="1983" r:id="rId76"/>
    <p:sldId id="2352" r:id="rId77"/>
    <p:sldId id="2358" r:id="rId78"/>
    <p:sldId id="2363" r:id="rId79"/>
    <p:sldId id="2359" r:id="rId80"/>
    <p:sldId id="2360" r:id="rId81"/>
    <p:sldId id="1985" r:id="rId82"/>
    <p:sldId id="2353" r:id="rId83"/>
    <p:sldId id="2361" r:id="rId84"/>
    <p:sldId id="2367" r:id="rId85"/>
    <p:sldId id="2375" r:id="rId86"/>
    <p:sldId id="2368" r:id="rId87"/>
    <p:sldId id="2369" r:id="rId88"/>
    <p:sldId id="2370" r:id="rId89"/>
    <p:sldId id="2371" r:id="rId90"/>
    <p:sldId id="2372" r:id="rId91"/>
    <p:sldId id="2374" r:id="rId92"/>
    <p:sldId id="2373" r:id="rId93"/>
    <p:sldId id="2354" r:id="rId94"/>
    <p:sldId id="2305" r:id="rId95"/>
    <p:sldId id="2366" r:id="rId96"/>
    <p:sldId id="1827" r:id="rId97"/>
    <p:sldId id="2378" r:id="rId98"/>
  </p:sldIdLst>
  <p:sldSz cx="12192000" cy="6858000"/>
  <p:notesSz cx="6858000" cy="9144000"/>
  <p:embeddedFontLst>
    <p:embeddedFont>
      <p:font typeface="Arial Black" panose="020B0A04020102020204" pitchFamily="34" charset="0"/>
      <p:bold r:id="rId100"/>
    </p:embeddedFont>
    <p:embeddedFont>
      <p:font typeface="Century Gothic" panose="020B0502020202020204" pitchFamily="34" charset="0"/>
      <p:regular r:id="rId101"/>
      <p:bold r:id="rId102"/>
      <p:italic r:id="rId103"/>
      <p:boldItalic r:id="rId104"/>
    </p:embeddedFont>
    <p:embeddedFont>
      <p:font typeface="黑体" panose="02010609060101010101" pitchFamily="49" charset="-122"/>
      <p:regular r:id="rId105"/>
    </p:embeddedFont>
    <p:embeddedFont>
      <p:font typeface="微软雅黑" panose="020B0503020204020204" pitchFamily="34" charset="-122"/>
      <p:regular r:id="rId106"/>
      <p:bold r:id="rId107"/>
    </p:embeddedFont>
    <p:embeddedFont>
      <p:font typeface="微软雅黑 Light" panose="020B0502040204020203" pitchFamily="34" charset="-122"/>
      <p:regular r:id="rId108"/>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3" id="{AFAEBBB7-E065-486F-BE30-AEE247139C07}">
          <p14:sldIdLst>
            <p14:sldId id="1826"/>
          </p14:sldIdLst>
        </p14:section>
        <p14:section name="目录样式5" id="{73A39AD9-405C-445D-AC19-554F045D20EB}">
          <p14:sldIdLst>
            <p14:sldId id="2362"/>
            <p14:sldId id="1984"/>
            <p14:sldId id="2355"/>
            <p14:sldId id="2356"/>
            <p14:sldId id="2357"/>
            <p14:sldId id="2377"/>
            <p14:sldId id="2297"/>
            <p14:sldId id="1981"/>
            <p14:sldId id="2298"/>
            <p14:sldId id="2300"/>
            <p14:sldId id="2301"/>
            <p14:sldId id="2302"/>
            <p14:sldId id="2303"/>
            <p14:sldId id="2306"/>
            <p14:sldId id="2307"/>
            <p14:sldId id="2308"/>
            <p14:sldId id="2309"/>
            <p14:sldId id="2310"/>
            <p14:sldId id="2311"/>
            <p14:sldId id="2313"/>
            <p14:sldId id="2314"/>
            <p14:sldId id="2315"/>
            <p14:sldId id="2320"/>
            <p14:sldId id="2319"/>
            <p14:sldId id="2318"/>
            <p14:sldId id="2317"/>
            <p14:sldId id="2322"/>
            <p14:sldId id="2323"/>
            <p14:sldId id="2325"/>
            <p14:sldId id="2326"/>
            <p14:sldId id="2327"/>
            <p14:sldId id="2328"/>
            <p14:sldId id="2329"/>
            <p14:sldId id="2338"/>
            <p14:sldId id="2339"/>
            <p14:sldId id="2331"/>
            <p14:sldId id="2340"/>
            <p14:sldId id="2342"/>
            <p14:sldId id="2341"/>
            <p14:sldId id="2364"/>
            <p14:sldId id="2343"/>
            <p14:sldId id="2344"/>
            <p14:sldId id="2345"/>
            <p14:sldId id="2347"/>
            <p14:sldId id="2346"/>
            <p14:sldId id="2332"/>
            <p14:sldId id="2321"/>
            <p14:sldId id="2334"/>
            <p14:sldId id="2335"/>
            <p14:sldId id="2333"/>
            <p14:sldId id="2336"/>
            <p14:sldId id="1982"/>
            <p14:sldId id="2348"/>
            <p14:sldId id="2349"/>
            <p14:sldId id="2350"/>
            <p14:sldId id="2351"/>
            <p14:sldId id="2299"/>
            <p14:sldId id="1983"/>
            <p14:sldId id="2352"/>
            <p14:sldId id="2358"/>
            <p14:sldId id="2363"/>
            <p14:sldId id="2359"/>
            <p14:sldId id="2360"/>
            <p14:sldId id="1985"/>
            <p14:sldId id="2353"/>
            <p14:sldId id="2361"/>
            <p14:sldId id="2367"/>
            <p14:sldId id="2375"/>
            <p14:sldId id="2368"/>
            <p14:sldId id="2369"/>
            <p14:sldId id="2370"/>
            <p14:sldId id="2371"/>
            <p14:sldId id="2372"/>
            <p14:sldId id="2374"/>
            <p14:sldId id="2373"/>
            <p14:sldId id="2354"/>
            <p14:sldId id="2305"/>
            <p14:sldId id="2366"/>
            <p14:sldId id="1827"/>
            <p14:sldId id="2378"/>
          </p14:sldIdLst>
        </p14:section>
        <p14:section name="内页样式2" id="{AEE0B2BD-8C80-4E0D-A73B-164E71DA91E9}">
          <p14:sldIdLst/>
        </p14:section>
        <p14:section name="图标素材" id="{2E201F28-31B8-4C48-BFF6-5BA13AA2E60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42"/>
    <a:srgbClr val="008646"/>
    <a:srgbClr val="A13F0B"/>
    <a:srgbClr val="006C39"/>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85072" autoAdjust="0"/>
  </p:normalViewPr>
  <p:slideViewPr>
    <p:cSldViewPr snapToGrid="0">
      <p:cViewPr varScale="1">
        <p:scale>
          <a:sx n="72" d="100"/>
          <a:sy n="72" d="100"/>
        </p:scale>
        <p:origin x="816" y="39"/>
      </p:cViewPr>
      <p:guideLst>
        <p:guide orient="horz" pos="2160"/>
        <p:guide pos="3840"/>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tableStyles" Target="tableStyles.xml"/><Relationship Id="rId16" Type="http://schemas.openxmlformats.org/officeDocument/2006/relationships/slideMaster" Target="slideMasters/slideMaster16.xml"/><Relationship Id="rId107" Type="http://schemas.openxmlformats.org/officeDocument/2006/relationships/font" Target="fonts/font8.fntdata"/><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font" Target="fonts/font3.fntdata"/><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font" Target="fonts/font7.fntdata"/><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presProps" Target="presProps.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font" Target="fonts/font5.fntdata"/><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viewProps" Target="viewProp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t>2024/2/27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14</a:t>
            </a:fld>
            <a:endParaRPr lang="zh-CN" altLang="en-US" dirty="0"/>
          </a:p>
        </p:txBody>
      </p:sp>
    </p:spTree>
    <p:extLst>
      <p:ext uri="{BB962C8B-B14F-4D97-AF65-F5344CB8AC3E}">
        <p14:creationId xmlns:p14="http://schemas.microsoft.com/office/powerpoint/2010/main" val="4117474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15</a:t>
            </a:fld>
            <a:endParaRPr lang="zh-CN" altLang="en-US" dirty="0"/>
          </a:p>
        </p:txBody>
      </p:sp>
    </p:spTree>
    <p:extLst>
      <p:ext uri="{BB962C8B-B14F-4D97-AF65-F5344CB8AC3E}">
        <p14:creationId xmlns:p14="http://schemas.microsoft.com/office/powerpoint/2010/main" val="868446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19</a:t>
            </a:fld>
            <a:endParaRPr lang="zh-CN" altLang="en-US" dirty="0"/>
          </a:p>
        </p:txBody>
      </p:sp>
    </p:spTree>
    <p:extLst>
      <p:ext uri="{BB962C8B-B14F-4D97-AF65-F5344CB8AC3E}">
        <p14:creationId xmlns:p14="http://schemas.microsoft.com/office/powerpoint/2010/main" val="40471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21</a:t>
            </a:fld>
            <a:endParaRPr lang="zh-CN" altLang="en-US" dirty="0"/>
          </a:p>
        </p:txBody>
      </p:sp>
    </p:spTree>
    <p:extLst>
      <p:ext uri="{BB962C8B-B14F-4D97-AF65-F5344CB8AC3E}">
        <p14:creationId xmlns:p14="http://schemas.microsoft.com/office/powerpoint/2010/main" val="3681021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22</a:t>
            </a:fld>
            <a:endParaRPr lang="zh-CN" altLang="en-US" dirty="0"/>
          </a:p>
        </p:txBody>
      </p:sp>
    </p:spTree>
    <p:extLst>
      <p:ext uri="{BB962C8B-B14F-4D97-AF65-F5344CB8AC3E}">
        <p14:creationId xmlns:p14="http://schemas.microsoft.com/office/powerpoint/2010/main" val="3263852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23</a:t>
            </a:fld>
            <a:endParaRPr lang="zh-CN" altLang="en-US" dirty="0"/>
          </a:p>
        </p:txBody>
      </p:sp>
    </p:spTree>
    <p:extLst>
      <p:ext uri="{BB962C8B-B14F-4D97-AF65-F5344CB8AC3E}">
        <p14:creationId xmlns:p14="http://schemas.microsoft.com/office/powerpoint/2010/main" val="1167545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24</a:t>
            </a:fld>
            <a:endParaRPr lang="zh-CN" altLang="en-US" dirty="0"/>
          </a:p>
        </p:txBody>
      </p:sp>
    </p:spTree>
    <p:extLst>
      <p:ext uri="{BB962C8B-B14F-4D97-AF65-F5344CB8AC3E}">
        <p14:creationId xmlns:p14="http://schemas.microsoft.com/office/powerpoint/2010/main" val="865959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27</a:t>
            </a:fld>
            <a:endParaRPr lang="zh-CN" altLang="en-US" dirty="0"/>
          </a:p>
        </p:txBody>
      </p:sp>
    </p:spTree>
    <p:extLst>
      <p:ext uri="{BB962C8B-B14F-4D97-AF65-F5344CB8AC3E}">
        <p14:creationId xmlns:p14="http://schemas.microsoft.com/office/powerpoint/2010/main" val="4185623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28</a:t>
            </a:fld>
            <a:endParaRPr lang="zh-CN" altLang="en-US" dirty="0"/>
          </a:p>
        </p:txBody>
      </p:sp>
    </p:spTree>
    <p:extLst>
      <p:ext uri="{BB962C8B-B14F-4D97-AF65-F5344CB8AC3E}">
        <p14:creationId xmlns:p14="http://schemas.microsoft.com/office/powerpoint/2010/main" val="1942539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29</a:t>
            </a:fld>
            <a:endParaRPr lang="zh-CN" altLang="en-US" dirty="0"/>
          </a:p>
        </p:txBody>
      </p:sp>
    </p:spTree>
    <p:extLst>
      <p:ext uri="{BB962C8B-B14F-4D97-AF65-F5344CB8AC3E}">
        <p14:creationId xmlns:p14="http://schemas.microsoft.com/office/powerpoint/2010/main" val="419549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extLst>
      <p:ext uri="{BB962C8B-B14F-4D97-AF65-F5344CB8AC3E}">
        <p14:creationId xmlns:p14="http://schemas.microsoft.com/office/powerpoint/2010/main" val="59266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30</a:t>
            </a:fld>
            <a:endParaRPr lang="zh-CN" altLang="en-US" dirty="0"/>
          </a:p>
        </p:txBody>
      </p:sp>
    </p:spTree>
    <p:extLst>
      <p:ext uri="{BB962C8B-B14F-4D97-AF65-F5344CB8AC3E}">
        <p14:creationId xmlns:p14="http://schemas.microsoft.com/office/powerpoint/2010/main" val="560240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31</a:t>
            </a:fld>
            <a:endParaRPr lang="zh-CN" altLang="en-US" dirty="0"/>
          </a:p>
        </p:txBody>
      </p:sp>
    </p:spTree>
    <p:extLst>
      <p:ext uri="{BB962C8B-B14F-4D97-AF65-F5344CB8AC3E}">
        <p14:creationId xmlns:p14="http://schemas.microsoft.com/office/powerpoint/2010/main" val="3506054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32</a:t>
            </a:fld>
            <a:endParaRPr lang="zh-CN" altLang="en-US" dirty="0"/>
          </a:p>
        </p:txBody>
      </p:sp>
    </p:spTree>
    <p:extLst>
      <p:ext uri="{BB962C8B-B14F-4D97-AF65-F5344CB8AC3E}">
        <p14:creationId xmlns:p14="http://schemas.microsoft.com/office/powerpoint/2010/main" val="89738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33</a:t>
            </a:fld>
            <a:endParaRPr lang="zh-CN" altLang="en-US" dirty="0"/>
          </a:p>
        </p:txBody>
      </p:sp>
    </p:spTree>
    <p:extLst>
      <p:ext uri="{BB962C8B-B14F-4D97-AF65-F5344CB8AC3E}">
        <p14:creationId xmlns:p14="http://schemas.microsoft.com/office/powerpoint/2010/main" val="608806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34</a:t>
            </a:fld>
            <a:endParaRPr lang="zh-CN" altLang="en-US" dirty="0"/>
          </a:p>
        </p:txBody>
      </p:sp>
    </p:spTree>
    <p:extLst>
      <p:ext uri="{BB962C8B-B14F-4D97-AF65-F5344CB8AC3E}">
        <p14:creationId xmlns:p14="http://schemas.microsoft.com/office/powerpoint/2010/main" val="1014677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37</a:t>
            </a:fld>
            <a:endParaRPr lang="zh-CN" altLang="en-US" dirty="0"/>
          </a:p>
        </p:txBody>
      </p:sp>
    </p:spTree>
    <p:extLst>
      <p:ext uri="{BB962C8B-B14F-4D97-AF65-F5344CB8AC3E}">
        <p14:creationId xmlns:p14="http://schemas.microsoft.com/office/powerpoint/2010/main" val="4112047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47</a:t>
            </a:fld>
            <a:endParaRPr lang="zh-CN" altLang="en-US" dirty="0"/>
          </a:p>
        </p:txBody>
      </p:sp>
    </p:spTree>
    <p:extLst>
      <p:ext uri="{BB962C8B-B14F-4D97-AF65-F5344CB8AC3E}">
        <p14:creationId xmlns:p14="http://schemas.microsoft.com/office/powerpoint/2010/main" val="4259650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48</a:t>
            </a:fld>
            <a:endParaRPr lang="zh-CN" altLang="en-US" dirty="0"/>
          </a:p>
        </p:txBody>
      </p:sp>
    </p:spTree>
    <p:extLst>
      <p:ext uri="{BB962C8B-B14F-4D97-AF65-F5344CB8AC3E}">
        <p14:creationId xmlns:p14="http://schemas.microsoft.com/office/powerpoint/2010/main" val="1042199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49</a:t>
            </a:fld>
            <a:endParaRPr lang="zh-CN" altLang="en-US" dirty="0"/>
          </a:p>
        </p:txBody>
      </p:sp>
    </p:spTree>
    <p:extLst>
      <p:ext uri="{BB962C8B-B14F-4D97-AF65-F5344CB8AC3E}">
        <p14:creationId xmlns:p14="http://schemas.microsoft.com/office/powerpoint/2010/main" val="2765445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53</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extLst>
      <p:ext uri="{BB962C8B-B14F-4D97-AF65-F5344CB8AC3E}">
        <p14:creationId xmlns:p14="http://schemas.microsoft.com/office/powerpoint/2010/main" val="3094903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58</a:t>
            </a:fld>
            <a:endParaRPr lang="zh-CN" altLang="en-US" dirty="0"/>
          </a:p>
        </p:txBody>
      </p:sp>
    </p:spTree>
    <p:extLst>
      <p:ext uri="{BB962C8B-B14F-4D97-AF65-F5344CB8AC3E}">
        <p14:creationId xmlns:p14="http://schemas.microsoft.com/office/powerpoint/2010/main" val="3042264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59</a:t>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65</a:t>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78</a:t>
            </a:fld>
            <a:endParaRPr lang="zh-CN" altLang="en-US" dirty="0"/>
          </a:p>
        </p:txBody>
      </p:sp>
    </p:spTree>
    <p:extLst>
      <p:ext uri="{BB962C8B-B14F-4D97-AF65-F5344CB8AC3E}">
        <p14:creationId xmlns:p14="http://schemas.microsoft.com/office/powerpoint/2010/main" val="320575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80</a:t>
            </a:fld>
            <a:endParaRPr lang="zh-CN" altLang="en-US" dirty="0"/>
          </a:p>
        </p:txBody>
      </p:sp>
    </p:spTree>
    <p:extLst>
      <p:ext uri="{BB962C8B-B14F-4D97-AF65-F5344CB8AC3E}">
        <p14:creationId xmlns:p14="http://schemas.microsoft.com/office/powerpoint/2010/main" val="357884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8</a:t>
            </a:fld>
            <a:endParaRPr lang="zh-CN" altLang="en-US" dirty="0"/>
          </a:p>
        </p:txBody>
      </p:sp>
    </p:spTree>
    <p:extLst>
      <p:ext uri="{BB962C8B-B14F-4D97-AF65-F5344CB8AC3E}">
        <p14:creationId xmlns:p14="http://schemas.microsoft.com/office/powerpoint/2010/main" val="2989093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9</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10</a:t>
            </a:fld>
            <a:endParaRPr lang="zh-CN" altLang="en-US" dirty="0"/>
          </a:p>
        </p:txBody>
      </p:sp>
    </p:spTree>
    <p:extLst>
      <p:ext uri="{BB962C8B-B14F-4D97-AF65-F5344CB8AC3E}">
        <p14:creationId xmlns:p14="http://schemas.microsoft.com/office/powerpoint/2010/main" val="3993683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11</a:t>
            </a:fld>
            <a:endParaRPr lang="zh-CN" altLang="en-US" dirty="0"/>
          </a:p>
        </p:txBody>
      </p:sp>
    </p:spTree>
    <p:extLst>
      <p:ext uri="{BB962C8B-B14F-4D97-AF65-F5344CB8AC3E}">
        <p14:creationId xmlns:p14="http://schemas.microsoft.com/office/powerpoint/2010/main" val="2529349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12</a:t>
            </a:fld>
            <a:endParaRPr lang="zh-CN" altLang="en-US" dirty="0"/>
          </a:p>
        </p:txBody>
      </p:sp>
    </p:spTree>
    <p:extLst>
      <p:ext uri="{BB962C8B-B14F-4D97-AF65-F5344CB8AC3E}">
        <p14:creationId xmlns:p14="http://schemas.microsoft.com/office/powerpoint/2010/main" val="225334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13</a:t>
            </a:fld>
            <a:endParaRPr lang="zh-CN" altLang="en-US" dirty="0"/>
          </a:p>
        </p:txBody>
      </p:sp>
    </p:spTree>
    <p:extLst>
      <p:ext uri="{BB962C8B-B14F-4D97-AF65-F5344CB8AC3E}">
        <p14:creationId xmlns:p14="http://schemas.microsoft.com/office/powerpoint/2010/main" val="1569264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65811740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32813791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207080071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13.xml"/><Relationship Id="rId4"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 id="2147483715" r:id="rId2"/>
    <p:sldLayoutId id="2147483716" r:id="rId3"/>
    <p:sldLayoutId id="2147483718"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2024/2/27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93.png"/><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6.xml"/><Relationship Id="rId4" Type="http://schemas.openxmlformats.org/officeDocument/2006/relationships/image" Target="../media/image9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emf"/></Relationships>
</file>

<file path=ppt/slides/_rels/slide2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103.jpeg"/><Relationship Id="rId5" Type="http://schemas.openxmlformats.org/officeDocument/2006/relationships/image" Target="../media/image102.png"/><Relationship Id="rId4" Type="http://schemas.openxmlformats.org/officeDocument/2006/relationships/image" Target="../media/image101.jpeg"/></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31.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0.png"/><Relationship Id="rId7" Type="http://schemas.openxmlformats.org/officeDocument/2006/relationships/image" Target="../media/image124.jpe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image" Target="../media/image128.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jpeg"/></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135.png"/><Relationship Id="rId4" Type="http://schemas.openxmlformats.org/officeDocument/2006/relationships/image" Target="../media/image1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6.xml"/><Relationship Id="rId4" Type="http://schemas.openxmlformats.org/officeDocument/2006/relationships/image" Target="../media/image139.jpeg"/></Relationships>
</file>

<file path=ppt/slides/_rels/slide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6.xml"/><Relationship Id="rId4" Type="http://schemas.openxmlformats.org/officeDocument/2006/relationships/image" Target="../media/image142.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6.xml"/><Relationship Id="rId5" Type="http://schemas.openxmlformats.org/officeDocument/2006/relationships/image" Target="../media/image38.jpg"/><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6.xml"/><Relationship Id="rId4" Type="http://schemas.openxmlformats.org/officeDocument/2006/relationships/image" Target="../media/image148.pn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6.xml"/><Relationship Id="rId4" Type="http://schemas.openxmlformats.org/officeDocument/2006/relationships/image" Target="../media/image160.png"/></Relationships>
</file>

<file path=ppt/slides/_rels/slide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27.xml"/><Relationship Id="rId1" Type="http://schemas.openxmlformats.org/officeDocument/2006/relationships/slideLayout" Target="../slideLayouts/slideLayout26.xml"/><Relationship Id="rId5" Type="http://schemas.openxmlformats.org/officeDocument/2006/relationships/image" Target="../media/image164.png"/><Relationship Id="rId4" Type="http://schemas.openxmlformats.org/officeDocument/2006/relationships/image" Target="../media/image163.png"/></Relationships>
</file>

<file path=ppt/slides/_rels/slide4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6.xml"/><Relationship Id="rId6" Type="http://schemas.openxmlformats.org/officeDocument/2006/relationships/image" Target="../media/image168.png"/><Relationship Id="rId5" Type="http://schemas.openxmlformats.org/officeDocument/2006/relationships/image" Target="../media/image167.jpeg"/><Relationship Id="rId4" Type="http://schemas.openxmlformats.org/officeDocument/2006/relationships/image" Target="../media/image166.png"/></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6.xml"/><Relationship Id="rId6" Type="http://schemas.openxmlformats.org/officeDocument/2006/relationships/image" Target="../media/image178.emf"/><Relationship Id="rId5" Type="http://schemas.openxmlformats.org/officeDocument/2006/relationships/image" Target="../media/image177.emf"/><Relationship Id="rId4" Type="http://schemas.openxmlformats.org/officeDocument/2006/relationships/image" Target="../media/image176.emf"/></Relationships>
</file>

<file path=ppt/slides/_rels/slide58.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6.xml"/><Relationship Id="rId4" Type="http://schemas.openxmlformats.org/officeDocument/2006/relationships/image" Target="../media/image186.png"/></Relationships>
</file>

<file path=ppt/slides/_rels/slide6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6.xml"/><Relationship Id="rId6" Type="http://schemas.openxmlformats.org/officeDocument/2006/relationships/image" Target="../media/image197.jpg"/><Relationship Id="rId5" Type="http://schemas.openxmlformats.org/officeDocument/2006/relationships/image" Target="../media/image196.png"/><Relationship Id="rId4" Type="http://schemas.openxmlformats.org/officeDocument/2006/relationships/image" Target="../media/image195.png"/></Relationships>
</file>

<file path=ppt/slides/_rels/slide6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webp"/><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3" Type="http://schemas.openxmlformats.org/officeDocument/2006/relationships/image" Target="../media/image51.jpg"/><Relationship Id="rId18" Type="http://schemas.openxmlformats.org/officeDocument/2006/relationships/image" Target="../media/image56.png"/><Relationship Id="rId26" Type="http://schemas.openxmlformats.org/officeDocument/2006/relationships/image" Target="../media/image64.jpg"/><Relationship Id="rId39" Type="http://schemas.openxmlformats.org/officeDocument/2006/relationships/image" Target="../media/image77.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7" Type="http://schemas.openxmlformats.org/officeDocument/2006/relationships/image" Target="../media/image45.png"/><Relationship Id="rId2" Type="http://schemas.openxmlformats.org/officeDocument/2006/relationships/image" Target="../media/image40.jpeg"/><Relationship Id="rId16" Type="http://schemas.openxmlformats.org/officeDocument/2006/relationships/image" Target="../media/image54.png"/><Relationship Id="rId20" Type="http://schemas.openxmlformats.org/officeDocument/2006/relationships/image" Target="../media/image58.svg"/><Relationship Id="rId29" Type="http://schemas.openxmlformats.org/officeDocument/2006/relationships/image" Target="../media/image67.png"/><Relationship Id="rId41" Type="http://schemas.openxmlformats.org/officeDocument/2006/relationships/image" Target="../media/image79.png"/><Relationship Id="rId1" Type="http://schemas.openxmlformats.org/officeDocument/2006/relationships/slideLayout" Target="../slideLayouts/slideLayout26.xml"/><Relationship Id="rId6" Type="http://schemas.openxmlformats.org/officeDocument/2006/relationships/image" Target="../media/image44.png"/><Relationship Id="rId11" Type="http://schemas.openxmlformats.org/officeDocument/2006/relationships/image" Target="../media/image49.jp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5" Type="http://schemas.openxmlformats.org/officeDocument/2006/relationships/image" Target="../media/image43.png"/><Relationship Id="rId15" Type="http://schemas.openxmlformats.org/officeDocument/2006/relationships/image" Target="../media/image53.jpeg"/><Relationship Id="rId23" Type="http://schemas.openxmlformats.org/officeDocument/2006/relationships/image" Target="../media/image61.jpg"/><Relationship Id="rId28" Type="http://schemas.openxmlformats.org/officeDocument/2006/relationships/image" Target="../media/image66.jpeg"/><Relationship Id="rId36" Type="http://schemas.openxmlformats.org/officeDocument/2006/relationships/image" Target="../media/image74.png"/><Relationship Id="rId10" Type="http://schemas.openxmlformats.org/officeDocument/2006/relationships/image" Target="../media/image48.jpg"/><Relationship Id="rId19" Type="http://schemas.openxmlformats.org/officeDocument/2006/relationships/image" Target="../media/image57.png"/><Relationship Id="rId31" Type="http://schemas.openxmlformats.org/officeDocument/2006/relationships/image" Target="../media/image69.JPG"/><Relationship Id="rId4" Type="http://schemas.openxmlformats.org/officeDocument/2006/relationships/image" Target="../media/image42.jpeg"/><Relationship Id="rId9" Type="http://schemas.openxmlformats.org/officeDocument/2006/relationships/image" Target="../media/image47.jpg"/><Relationship Id="rId14" Type="http://schemas.openxmlformats.org/officeDocument/2006/relationships/image" Target="../media/image52.jpg"/><Relationship Id="rId22" Type="http://schemas.openxmlformats.org/officeDocument/2006/relationships/image" Target="../media/image60.jpe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8" Type="http://schemas.openxmlformats.org/officeDocument/2006/relationships/image" Target="../media/image46.png"/><Relationship Id="rId3" Type="http://schemas.openxmlformats.org/officeDocument/2006/relationships/image" Target="../media/image41.png"/><Relationship Id="rId12" Type="http://schemas.openxmlformats.org/officeDocument/2006/relationships/image" Target="../media/image50.jp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203.png"/><Relationship Id="rId4" Type="http://schemas.openxmlformats.org/officeDocument/2006/relationships/image" Target="../media/image202.png"/></Relationships>
</file>

<file path=ppt/slides/_rels/slide79.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82.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主讲人：王安</a:t>
            </a:r>
          </a:p>
        </p:txBody>
      </p:sp>
      <p:sp>
        <p:nvSpPr>
          <p:cNvPr id="22" name="文本框 21"/>
          <p:cNvSpPr txBox="1"/>
          <p:nvPr/>
        </p:nvSpPr>
        <p:spPr>
          <a:xfrm>
            <a:off x="1149486" y="5112604"/>
            <a:ext cx="5123851"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单　位：北京理工大学网络空间安全学院</a:t>
            </a:r>
          </a:p>
        </p:txBody>
      </p:sp>
      <p:sp>
        <p:nvSpPr>
          <p:cNvPr id="24" name="文本框 23"/>
          <p:cNvSpPr txBox="1"/>
          <p:nvPr/>
        </p:nvSpPr>
        <p:spPr>
          <a:xfrm>
            <a:off x="660400" y="1767242"/>
            <a:ext cx="8325852" cy="1911292"/>
          </a:xfrm>
          <a:prstGeom prst="rect">
            <a:avLst/>
          </a:prstGeom>
          <a:noFill/>
        </p:spPr>
        <p:txBody>
          <a:bodyPr wrap="square" lIns="0" tIns="0" rIns="0" bIns="0" rtlCol="0">
            <a:spAutoFit/>
          </a:bodyPr>
          <a:lstStyle/>
          <a:p>
            <a:pPr>
              <a:lnSpc>
                <a:spcPct val="110000"/>
              </a:lnSpc>
              <a:spcAft>
                <a:spcPts val="1200"/>
              </a:spcAft>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6000" b="1" spc="300" dirty="0">
                <a:solidFill>
                  <a:schemeClr val="bg1"/>
                </a:solidFill>
                <a:latin typeface="+mn-ea"/>
                <a:ea typeface="+mn-ea"/>
              </a:rPr>
              <a:t>第</a:t>
            </a:r>
            <a:r>
              <a:rPr lang="en-US" altLang="zh-CN" sz="6000" b="1" spc="300" dirty="0">
                <a:solidFill>
                  <a:schemeClr val="bg1"/>
                </a:solidFill>
                <a:latin typeface="+mn-ea"/>
                <a:ea typeface="+mn-ea"/>
              </a:rPr>
              <a:t>1</a:t>
            </a:r>
            <a:r>
              <a:rPr lang="zh-CN" altLang="en-US" sz="6000" b="1" spc="300" dirty="0">
                <a:solidFill>
                  <a:schemeClr val="bg1"/>
                </a:solidFill>
                <a:latin typeface="+mn-ea"/>
                <a:ea typeface="+mn-ea"/>
              </a:rPr>
              <a:t>章 绪论</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问题思考</a:t>
            </a:r>
          </a:p>
        </p:txBody>
      </p:sp>
      <p:sp>
        <p:nvSpPr>
          <p:cNvPr id="8" name="矩形 7"/>
          <p:cNvSpPr/>
          <p:nvPr/>
        </p:nvSpPr>
        <p:spPr>
          <a:xfrm>
            <a:off x="442914" y="2496630"/>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174686" y="2636035"/>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某集团办公用的</a:t>
            </a:r>
            <a:r>
              <a:rPr lang="zh-CN" altLang="en-US" b="1" dirty="0">
                <a:solidFill>
                  <a:srgbClr val="FFFF00"/>
                </a:solidFill>
              </a:rPr>
              <a:t>高安全等级</a:t>
            </a:r>
            <a:r>
              <a:rPr lang="zh-CN" altLang="en-US" dirty="0">
                <a:solidFill>
                  <a:schemeClr val="bg1"/>
                </a:solidFill>
              </a:rPr>
              <a:t>网盘系统需增加密码技术保护，需给出一个设计方案。例如：</a:t>
            </a:r>
            <a:endParaRPr lang="en-US" altLang="zh-CN" dirty="0">
              <a:solidFill>
                <a:schemeClr val="bg1"/>
              </a:solidFill>
            </a:endParaRPr>
          </a:p>
          <a:p>
            <a:pPr marL="358775" indent="-358775" algn="just" eaLnBrk="1" hangingPunct="1">
              <a:buFont typeface="Wingdings" panose="05000000000000000000" pitchFamily="2" charset="2"/>
              <a:buChar char="p"/>
            </a:pPr>
            <a:r>
              <a:rPr lang="zh-CN" altLang="en-US" dirty="0">
                <a:solidFill>
                  <a:schemeClr val="bg1"/>
                </a:solidFill>
              </a:rPr>
              <a:t>密码算法该怎么选择？</a:t>
            </a:r>
            <a:endParaRPr lang="en-US" altLang="zh-CN" dirty="0">
              <a:solidFill>
                <a:schemeClr val="bg1"/>
              </a:solidFill>
            </a:endParaRPr>
          </a:p>
          <a:p>
            <a:pPr marL="358775" indent="-358775" algn="just" eaLnBrk="1" hangingPunct="1">
              <a:buFont typeface="Wingdings" panose="05000000000000000000" pitchFamily="2" charset="2"/>
              <a:buChar char="p"/>
            </a:pPr>
            <a:r>
              <a:rPr lang="zh-CN" altLang="en-US" dirty="0">
                <a:solidFill>
                  <a:schemeClr val="bg1"/>
                </a:solidFill>
              </a:rPr>
              <a:t>哪里需要保护？</a:t>
            </a:r>
            <a:endParaRPr lang="en-US" altLang="zh-CN" dirty="0">
              <a:solidFill>
                <a:schemeClr val="bg1"/>
              </a:solidFill>
            </a:endParaRPr>
          </a:p>
          <a:p>
            <a:pPr marL="358775" indent="-358775" algn="just" eaLnBrk="1" hangingPunct="1">
              <a:buFont typeface="Wingdings" panose="05000000000000000000" pitchFamily="2" charset="2"/>
              <a:buChar char="p"/>
            </a:pPr>
            <a:r>
              <a:rPr lang="zh-CN" altLang="en-US" dirty="0">
                <a:solidFill>
                  <a:schemeClr val="bg1"/>
                </a:solidFill>
              </a:rPr>
              <a:t>各个环节具体如何用密码保护？</a:t>
            </a:r>
          </a:p>
        </p:txBody>
      </p:sp>
      <p:sp>
        <p:nvSpPr>
          <p:cNvPr id="10" name="矩形: 圆角 93"/>
          <p:cNvSpPr/>
          <p:nvPr/>
        </p:nvSpPr>
        <p:spPr>
          <a:xfrm>
            <a:off x="6211454" y="1924534"/>
            <a:ext cx="5479071"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你能为信息系统设计一套密码应用吗？</a:t>
            </a:r>
          </a:p>
        </p:txBody>
      </p:sp>
      <p:grpSp>
        <p:nvGrpSpPr>
          <p:cNvPr id="11" name="组合 10"/>
          <p:cNvGrpSpPr/>
          <p:nvPr/>
        </p:nvGrpSpPr>
        <p:grpSpPr>
          <a:xfrm>
            <a:off x="10811838" y="5034461"/>
            <a:ext cx="937250" cy="175081"/>
            <a:chOff x="10802319" y="5357813"/>
            <a:chExt cx="937250" cy="175081"/>
          </a:xfrm>
        </p:grpSpPr>
        <p:cxnSp>
          <p:nvCxnSpPr>
            <p:cNvPr id="12" name="直接连接符 11"/>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11713087" y="2496631"/>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 name="图片 5">
            <a:extLst>
              <a:ext uri="{FF2B5EF4-FFF2-40B4-BE49-F238E27FC236}">
                <a16:creationId xmlns:a16="http://schemas.microsoft.com/office/drawing/2014/main" id="{61214983-924A-7A9F-8D7A-0FC80478599A}"/>
              </a:ext>
            </a:extLst>
          </p:cNvPr>
          <p:cNvPicPr>
            <a:picLocks noChangeAspect="1"/>
          </p:cNvPicPr>
          <p:nvPr/>
        </p:nvPicPr>
        <p:blipFill>
          <a:blip r:embed="rId3"/>
          <a:stretch>
            <a:fillRect/>
          </a:stretch>
        </p:blipFill>
        <p:spPr>
          <a:xfrm>
            <a:off x="610670" y="1808890"/>
            <a:ext cx="5422384" cy="3411634"/>
          </a:xfrm>
          <a:prstGeom prst="rect">
            <a:avLst/>
          </a:prstGeom>
        </p:spPr>
      </p:pic>
    </p:spTree>
    <p:extLst>
      <p:ext uri="{BB962C8B-B14F-4D97-AF65-F5344CB8AC3E}">
        <p14:creationId xmlns:p14="http://schemas.microsoft.com/office/powerpoint/2010/main" val="299193749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问题</a:t>
            </a:r>
            <a:r>
              <a:rPr lang="en-US" altLang="zh-CN" dirty="0"/>
              <a:t>1</a:t>
            </a:r>
            <a:endParaRPr lang="zh-CN" altLang="en-US" dirty="0"/>
          </a:p>
        </p:txBody>
      </p:sp>
      <p:sp>
        <p:nvSpPr>
          <p:cNvPr id="7" name="文本框 6"/>
          <p:cNvSpPr txBox="1"/>
          <p:nvPr/>
        </p:nvSpPr>
        <p:spPr>
          <a:xfrm>
            <a:off x="725013" y="2023473"/>
            <a:ext cx="24871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pitchFamily="49" charset="-122"/>
                <a:ea typeface="黑体" panose="02010609060101010101" pitchFamily="49" charset="-122"/>
              </a:rPr>
              <a:t>“</a:t>
            </a:r>
          </a:p>
        </p:txBody>
      </p:sp>
      <p:cxnSp>
        <p:nvCxnSpPr>
          <p:cNvPr id="8" name="直接连接符 7"/>
          <p:cNvCxnSpPr/>
          <p:nvPr/>
        </p:nvCxnSpPr>
        <p:spPr>
          <a:xfrm>
            <a:off x="3468913" y="1897299"/>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82935" y="5319567"/>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112546" y="4240329"/>
            <a:ext cx="1632320"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pitchFamily="49" charset="-122"/>
                <a:ea typeface="黑体" panose="02010609060101010101" pitchFamily="49" charset="-122"/>
              </a:rPr>
              <a:t>”</a:t>
            </a:r>
            <a:endParaRPr lang="zh-CN" altLang="en-US" sz="11500" spc="300" dirty="0">
              <a:solidFill>
                <a:schemeClr val="accent4"/>
              </a:solidFill>
              <a:latin typeface="黑体" panose="02010609060101010101" pitchFamily="49" charset="-122"/>
              <a:ea typeface="黑体" panose="02010609060101010101" pitchFamily="49" charset="-122"/>
            </a:endParaRPr>
          </a:p>
        </p:txBody>
      </p:sp>
      <p:sp>
        <p:nvSpPr>
          <p:cNvPr id="16" name="文本框 15"/>
          <p:cNvSpPr txBox="1"/>
          <p:nvPr/>
        </p:nvSpPr>
        <p:spPr>
          <a:xfrm>
            <a:off x="2535936" y="3191088"/>
            <a:ext cx="7120128" cy="608436"/>
          </a:xfrm>
          <a:prstGeom prst="rect">
            <a:avLst/>
          </a:prstGeom>
          <a:noFill/>
        </p:spPr>
        <p:txBody>
          <a:bodyPr wrap="square" lIns="0" tIns="0" rIns="0" bIns="0" rtlCol="0">
            <a:spAutoFit/>
          </a:bodyPr>
          <a:lstStyle/>
          <a:p>
            <a:pPr algn="ctr">
              <a:lnSpc>
                <a:spcPct val="120000"/>
              </a:lnSpc>
            </a:pPr>
            <a:r>
              <a:rPr lang="zh-CN" altLang="en-US" sz="3600" b="1" spc="300" dirty="0">
                <a:solidFill>
                  <a:schemeClr val="accent1"/>
                </a:solidFill>
                <a:latin typeface="+mn-ea"/>
              </a:rPr>
              <a:t>密码算法应该怎么选择？</a:t>
            </a:r>
            <a:endParaRPr lang="en-US" altLang="zh-CN" sz="3600" b="1" spc="300" dirty="0">
              <a:solidFill>
                <a:schemeClr val="accent1"/>
              </a:solidFill>
              <a:latin typeface="+mn-ea"/>
            </a:endParaRPr>
          </a:p>
        </p:txBody>
      </p:sp>
    </p:spTree>
    <p:extLst>
      <p:ext uri="{BB962C8B-B14F-4D97-AF65-F5344CB8AC3E}">
        <p14:creationId xmlns:p14="http://schemas.microsoft.com/office/powerpoint/2010/main" val="12367160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dirty="0"/>
              <a:t>1.1</a:t>
            </a:r>
            <a:r>
              <a:rPr lang="zh-CN" altLang="en-US" dirty="0"/>
              <a:t>：企业自主设计密码算法</a:t>
            </a:r>
          </a:p>
        </p:txBody>
      </p:sp>
      <p:grpSp>
        <p:nvGrpSpPr>
          <p:cNvPr id="14" name="组合 13"/>
          <p:cNvGrpSpPr/>
          <p:nvPr/>
        </p:nvGrpSpPr>
        <p:grpSpPr>
          <a:xfrm>
            <a:off x="442913" y="1920212"/>
            <a:ext cx="11306175" cy="3224349"/>
            <a:chOff x="1407886" y="2946399"/>
            <a:chExt cx="3715657" cy="3224349"/>
          </a:xfrm>
        </p:grpSpPr>
        <p:sp>
          <p:nvSpPr>
            <p:cNvPr id="15" name="矩形 14"/>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407886" y="6125029"/>
              <a:ext cx="37156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155737" y="2797347"/>
            <a:ext cx="5290783" cy="1782916"/>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荷兰</a:t>
            </a:r>
            <a:r>
              <a:rPr lang="en-US" altLang="zh-CN" dirty="0">
                <a:solidFill>
                  <a:schemeClr val="bg1"/>
                </a:solidFill>
              </a:rPr>
              <a:t>NXP</a:t>
            </a:r>
            <a:r>
              <a:rPr lang="zh-CN" altLang="en-US" dirty="0">
                <a:solidFill>
                  <a:schemeClr val="bg1"/>
                </a:solidFill>
              </a:rPr>
              <a:t>公司于</a:t>
            </a:r>
            <a:r>
              <a:rPr lang="en-US" altLang="zh-CN" dirty="0">
                <a:solidFill>
                  <a:schemeClr val="bg1"/>
                </a:solidFill>
              </a:rPr>
              <a:t>1994</a:t>
            </a:r>
            <a:r>
              <a:rPr lang="zh-CN" altLang="en-US" dirty="0">
                <a:solidFill>
                  <a:schemeClr val="bg1"/>
                </a:solidFill>
              </a:rPr>
              <a:t>年发布</a:t>
            </a:r>
            <a:r>
              <a:rPr lang="en-US" altLang="zh-CN" dirty="0" err="1">
                <a:solidFill>
                  <a:schemeClr val="bg1"/>
                </a:solidFill>
              </a:rPr>
              <a:t>Mifare</a:t>
            </a:r>
            <a:r>
              <a:rPr lang="en-US" altLang="zh-CN" dirty="0">
                <a:solidFill>
                  <a:schemeClr val="bg1"/>
                </a:solidFill>
              </a:rPr>
              <a:t> Classic One</a:t>
            </a:r>
            <a:r>
              <a:rPr lang="zh-CN" altLang="en-US" dirty="0">
                <a:solidFill>
                  <a:schemeClr val="bg1"/>
                </a:solidFill>
              </a:rPr>
              <a:t>（俗称</a:t>
            </a:r>
            <a:r>
              <a:rPr lang="en-US" altLang="zh-CN" dirty="0">
                <a:solidFill>
                  <a:schemeClr val="bg1"/>
                </a:solidFill>
              </a:rPr>
              <a:t>M1</a:t>
            </a:r>
            <a:r>
              <a:rPr lang="zh-CN" altLang="en-US" dirty="0">
                <a:solidFill>
                  <a:schemeClr val="bg1"/>
                </a:solidFill>
              </a:rPr>
              <a:t>卡）智能卡，</a:t>
            </a:r>
            <a:r>
              <a:rPr lang="en-US" altLang="zh-CN" dirty="0">
                <a:solidFill>
                  <a:schemeClr val="bg1"/>
                </a:solidFill>
              </a:rPr>
              <a:t>Crypto-1</a:t>
            </a:r>
            <a:r>
              <a:rPr lang="zh-CN" altLang="en-US" dirty="0">
                <a:solidFill>
                  <a:schemeClr val="bg1"/>
                </a:solidFill>
              </a:rPr>
              <a:t>算法用于在</a:t>
            </a:r>
            <a:r>
              <a:rPr lang="en-US" altLang="zh-CN" dirty="0">
                <a:solidFill>
                  <a:schemeClr val="bg1"/>
                </a:solidFill>
              </a:rPr>
              <a:t>M1</a:t>
            </a:r>
            <a:r>
              <a:rPr lang="zh-CN" altLang="en-US" dirty="0">
                <a:solidFill>
                  <a:schemeClr val="bg1"/>
                </a:solidFill>
              </a:rPr>
              <a:t>卡中实现身份认证；十余年来，</a:t>
            </a:r>
            <a:r>
              <a:rPr lang="en-US" altLang="zh-CN" dirty="0">
                <a:solidFill>
                  <a:schemeClr val="bg1"/>
                </a:solidFill>
              </a:rPr>
              <a:t>M1</a:t>
            </a:r>
            <a:r>
              <a:rPr lang="zh-CN" altLang="en-US" dirty="0">
                <a:solidFill>
                  <a:schemeClr val="bg1"/>
                </a:solidFill>
              </a:rPr>
              <a:t>卡已占有全球</a:t>
            </a:r>
            <a:r>
              <a:rPr lang="en-US" altLang="zh-CN" dirty="0">
                <a:solidFill>
                  <a:schemeClr val="bg1"/>
                </a:solidFill>
              </a:rPr>
              <a:t>80%</a:t>
            </a:r>
            <a:r>
              <a:rPr lang="zh-CN" altLang="en-US" dirty="0">
                <a:solidFill>
                  <a:schemeClr val="bg1"/>
                </a:solidFill>
              </a:rPr>
              <a:t>市场，但</a:t>
            </a:r>
            <a:r>
              <a:rPr lang="en-US" altLang="zh-CN" dirty="0">
                <a:solidFill>
                  <a:schemeClr val="bg1"/>
                </a:solidFill>
              </a:rPr>
              <a:t>NXP</a:t>
            </a:r>
            <a:r>
              <a:rPr lang="zh-CN" altLang="en-US" dirty="0">
                <a:solidFill>
                  <a:schemeClr val="bg1"/>
                </a:solidFill>
              </a:rPr>
              <a:t>一直未将该算法公开。</a:t>
            </a:r>
          </a:p>
        </p:txBody>
      </p:sp>
      <p:sp>
        <p:nvSpPr>
          <p:cNvPr id="18" name="矩形: 圆角 93"/>
          <p:cNvSpPr/>
          <p:nvPr/>
        </p:nvSpPr>
        <p:spPr>
          <a:xfrm>
            <a:off x="1233716" y="2308370"/>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2400" b="1" dirty="0">
                <a:solidFill>
                  <a:schemeClr val="bg1"/>
                </a:solidFill>
                <a:latin typeface="+mj-ea"/>
                <a:ea typeface="+mj-ea"/>
              </a:rPr>
              <a:t>Crypto-1</a:t>
            </a:r>
            <a:r>
              <a:rPr lang="zh-CN" altLang="en-US" sz="2400" b="1" dirty="0">
                <a:solidFill>
                  <a:schemeClr val="bg1"/>
                </a:solidFill>
                <a:latin typeface="+mj-ea"/>
                <a:ea typeface="+mj-ea"/>
              </a:rPr>
              <a:t>算法 </a:t>
            </a:r>
            <a:r>
              <a:rPr lang="zh-CN" altLang="en-US" sz="2400" b="1" spc="100" dirty="0">
                <a:solidFill>
                  <a:schemeClr val="bg1"/>
                </a:solidFill>
                <a:latin typeface="微软雅黑" panose="020B0503020204020204" pitchFamily="34" charset="-122"/>
                <a:ea typeface="微软雅黑" panose="020B0503020204020204" pitchFamily="34" charset="-122"/>
                <a:sym typeface="Wingdings 3" panose="05040102010807070707" pitchFamily="18" charset="2"/>
              </a:rPr>
              <a:t></a:t>
            </a:r>
            <a:r>
              <a:rPr lang="zh-CN" altLang="en-US" sz="2400" b="1" dirty="0">
                <a:solidFill>
                  <a:schemeClr val="accent1"/>
                </a:solidFill>
                <a:latin typeface="+mj-ea"/>
                <a:ea typeface="+mj-ea"/>
              </a:rPr>
              <a:t>  </a:t>
            </a:r>
          </a:p>
        </p:txBody>
      </p:sp>
      <p:pic>
        <p:nvPicPr>
          <p:cNvPr id="5" name="图片 4">
            <a:extLst>
              <a:ext uri="{FF2B5EF4-FFF2-40B4-BE49-F238E27FC236}">
                <a16:creationId xmlns:a16="http://schemas.microsoft.com/office/drawing/2014/main" id="{E169370B-0AE2-32DF-9C08-75833BDAEA72}"/>
              </a:ext>
            </a:extLst>
          </p:cNvPr>
          <p:cNvPicPr>
            <a:picLocks noChangeAspect="1"/>
          </p:cNvPicPr>
          <p:nvPr/>
        </p:nvPicPr>
        <p:blipFill>
          <a:blip r:embed="rId3"/>
          <a:stretch>
            <a:fillRect/>
          </a:stretch>
        </p:blipFill>
        <p:spPr>
          <a:xfrm>
            <a:off x="7495438" y="1060283"/>
            <a:ext cx="3363563" cy="2179284"/>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rgbClr val="F2A900">
              <a:lumMod val="40000"/>
              <a:lumOff val="60000"/>
            </a:srgbClr>
          </a:solidFill>
          <a:ln w="95250">
            <a:solidFill>
              <a:srgbClr val="FFFFFF"/>
            </a:solidFill>
            <a:miter lim="800000"/>
            <a:headEnd/>
            <a:tailEnd/>
          </a:ln>
          <a:effectLst>
            <a:outerShdw blurRad="127000" sx="102000" sy="102000" algn="ctr" rotWithShape="0">
              <a:prstClr val="black">
                <a:alpha val="12000"/>
              </a:prstClr>
            </a:outerShdw>
          </a:effectLst>
        </p:spPr>
      </p:pic>
      <p:pic>
        <p:nvPicPr>
          <p:cNvPr id="8" name="图片 7">
            <a:extLst>
              <a:ext uri="{FF2B5EF4-FFF2-40B4-BE49-F238E27FC236}">
                <a16:creationId xmlns:a16="http://schemas.microsoft.com/office/drawing/2014/main" id="{5DEE05D1-209C-0E4D-6AC0-633FC04C4B8D}"/>
              </a:ext>
            </a:extLst>
          </p:cNvPr>
          <p:cNvPicPr>
            <a:picLocks noChangeAspect="1"/>
          </p:cNvPicPr>
          <p:nvPr/>
        </p:nvPicPr>
        <p:blipFill>
          <a:blip r:embed="rId4"/>
          <a:stretch>
            <a:fillRect/>
          </a:stretch>
        </p:blipFill>
        <p:spPr>
          <a:xfrm>
            <a:off x="7503367" y="3543523"/>
            <a:ext cx="3347705" cy="2535886"/>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rgbClr val="F2A900">
              <a:lumMod val="40000"/>
              <a:lumOff val="60000"/>
            </a:srgbClr>
          </a:solidFill>
          <a:ln w="95250">
            <a:solidFill>
              <a:srgbClr val="FFFFFF"/>
            </a:solidFill>
            <a:miter lim="800000"/>
            <a:headEnd/>
            <a:tailEnd/>
          </a:ln>
          <a:effectLst>
            <a:outerShdw blurRad="127000" sx="102000" sy="102000" algn="ctr" rotWithShape="0">
              <a:prstClr val="black">
                <a:alpha val="12000"/>
              </a:prstClr>
            </a:outerShdw>
          </a:effectLst>
        </p:spPr>
      </p:pic>
    </p:spTree>
    <p:extLst>
      <p:ext uri="{BB962C8B-B14F-4D97-AF65-F5344CB8AC3E}">
        <p14:creationId xmlns:p14="http://schemas.microsoft.com/office/powerpoint/2010/main" val="89929789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Crypto-1</a:t>
            </a:r>
            <a:r>
              <a:rPr lang="zh-CN" altLang="en-US" dirty="0"/>
              <a:t>算法遭受的攻击</a:t>
            </a:r>
          </a:p>
        </p:txBody>
      </p:sp>
      <p:pic>
        <p:nvPicPr>
          <p:cNvPr id="7" name="图片 6">
            <a:extLst>
              <a:ext uri="{FF2B5EF4-FFF2-40B4-BE49-F238E27FC236}">
                <a16:creationId xmlns:a16="http://schemas.microsoft.com/office/drawing/2014/main" id="{8DBFF560-EDC5-560D-D814-DA481636F0A1}"/>
              </a:ext>
            </a:extLst>
          </p:cNvPr>
          <p:cNvPicPr>
            <a:picLocks noChangeAspect="1"/>
          </p:cNvPicPr>
          <p:nvPr/>
        </p:nvPicPr>
        <p:blipFill>
          <a:blip r:embed="rId3"/>
          <a:stretch>
            <a:fillRect/>
          </a:stretch>
        </p:blipFill>
        <p:spPr>
          <a:xfrm>
            <a:off x="1023588" y="1017889"/>
            <a:ext cx="2612947" cy="1310804"/>
          </a:xfrm>
          <a:prstGeom prst="rect">
            <a:avLst/>
          </a:prstGeom>
        </p:spPr>
      </p:pic>
      <p:pic>
        <p:nvPicPr>
          <p:cNvPr id="12" name="图片 11">
            <a:extLst>
              <a:ext uri="{FF2B5EF4-FFF2-40B4-BE49-F238E27FC236}">
                <a16:creationId xmlns:a16="http://schemas.microsoft.com/office/drawing/2014/main" id="{E7C5426F-E912-D575-4793-67CC8EE65364}"/>
              </a:ext>
            </a:extLst>
          </p:cNvPr>
          <p:cNvPicPr>
            <a:picLocks noChangeAspect="1"/>
          </p:cNvPicPr>
          <p:nvPr/>
        </p:nvPicPr>
        <p:blipFill>
          <a:blip r:embed="rId4"/>
          <a:stretch>
            <a:fillRect/>
          </a:stretch>
        </p:blipFill>
        <p:spPr>
          <a:xfrm>
            <a:off x="1023992" y="2383658"/>
            <a:ext cx="2611785" cy="1642331"/>
          </a:xfrm>
          <a:prstGeom prst="rect">
            <a:avLst/>
          </a:prstGeom>
        </p:spPr>
      </p:pic>
      <p:pic>
        <p:nvPicPr>
          <p:cNvPr id="19" name="图片 18">
            <a:extLst>
              <a:ext uri="{FF2B5EF4-FFF2-40B4-BE49-F238E27FC236}">
                <a16:creationId xmlns:a16="http://schemas.microsoft.com/office/drawing/2014/main" id="{2B822D9E-9CCF-25EB-4D7D-7E36EC243514}"/>
              </a:ext>
            </a:extLst>
          </p:cNvPr>
          <p:cNvPicPr>
            <a:picLocks noChangeAspect="1"/>
          </p:cNvPicPr>
          <p:nvPr/>
        </p:nvPicPr>
        <p:blipFill>
          <a:blip r:embed="rId5"/>
          <a:stretch>
            <a:fillRect/>
          </a:stretch>
        </p:blipFill>
        <p:spPr>
          <a:xfrm>
            <a:off x="4283677" y="1357497"/>
            <a:ext cx="2331436" cy="2288076"/>
          </a:xfrm>
          <a:prstGeom prst="rect">
            <a:avLst/>
          </a:prstGeom>
        </p:spPr>
      </p:pic>
      <p:pic>
        <p:nvPicPr>
          <p:cNvPr id="21" name="图片 20">
            <a:extLst>
              <a:ext uri="{FF2B5EF4-FFF2-40B4-BE49-F238E27FC236}">
                <a16:creationId xmlns:a16="http://schemas.microsoft.com/office/drawing/2014/main" id="{A08D0F88-3971-8721-9E2C-DECB030A1665}"/>
              </a:ext>
            </a:extLst>
          </p:cNvPr>
          <p:cNvPicPr>
            <a:picLocks noChangeAspect="1"/>
          </p:cNvPicPr>
          <p:nvPr/>
        </p:nvPicPr>
        <p:blipFill>
          <a:blip r:embed="rId6"/>
          <a:stretch>
            <a:fillRect/>
          </a:stretch>
        </p:blipFill>
        <p:spPr>
          <a:xfrm>
            <a:off x="7264285" y="1218384"/>
            <a:ext cx="4142870" cy="2534202"/>
          </a:xfrm>
          <a:prstGeom prst="rect">
            <a:avLst/>
          </a:prstGeom>
        </p:spPr>
      </p:pic>
      <p:sp>
        <p:nvSpPr>
          <p:cNvPr id="22" name="文本框 21">
            <a:extLst>
              <a:ext uri="{FF2B5EF4-FFF2-40B4-BE49-F238E27FC236}">
                <a16:creationId xmlns:a16="http://schemas.microsoft.com/office/drawing/2014/main" id="{4A752E8E-08E9-929E-F446-A5C7B96B2E82}"/>
              </a:ext>
            </a:extLst>
          </p:cNvPr>
          <p:cNvSpPr txBox="1"/>
          <p:nvPr/>
        </p:nvSpPr>
        <p:spPr>
          <a:xfrm>
            <a:off x="846826" y="4299996"/>
            <a:ext cx="7683219" cy="1807674"/>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000" dirty="0">
                <a:latin typeface="+mn-ea"/>
                <a:ea typeface="+mn-ea"/>
              </a:rPr>
              <a:t>2007</a:t>
            </a:r>
            <a:r>
              <a:rPr lang="zh-CN" altLang="en-US" sz="2000" dirty="0">
                <a:latin typeface="+mn-ea"/>
                <a:ea typeface="+mn-ea"/>
              </a:rPr>
              <a:t>年，</a:t>
            </a:r>
            <a:r>
              <a:rPr lang="en-US" altLang="zh-CN" sz="2000" dirty="0" err="1">
                <a:latin typeface="+mn-ea"/>
                <a:ea typeface="+mn-ea"/>
              </a:rPr>
              <a:t>Plötz</a:t>
            </a:r>
            <a:r>
              <a:rPr lang="zh-CN" altLang="en-US" sz="2000" dirty="0">
                <a:latin typeface="+mn-ea"/>
                <a:ea typeface="+mn-ea"/>
              </a:rPr>
              <a:t>和</a:t>
            </a:r>
            <a:r>
              <a:rPr lang="en-US" altLang="zh-CN" sz="2000" dirty="0" err="1">
                <a:latin typeface="+mn-ea"/>
                <a:ea typeface="+mn-ea"/>
              </a:rPr>
              <a:t>Nohl</a:t>
            </a:r>
            <a:r>
              <a:rPr lang="zh-CN" altLang="en-US" sz="2000" dirty="0">
                <a:latin typeface="+mn-ea"/>
                <a:ea typeface="+mn-ea"/>
              </a:rPr>
              <a:t>逆向出了</a:t>
            </a:r>
            <a:r>
              <a:rPr lang="en-US" altLang="zh-CN" sz="2000" dirty="0">
                <a:latin typeface="+mn-ea"/>
                <a:ea typeface="+mn-ea"/>
              </a:rPr>
              <a:t>M1</a:t>
            </a:r>
            <a:r>
              <a:rPr lang="zh-CN" altLang="en-US" sz="2000" dirty="0">
                <a:latin typeface="+mn-ea"/>
                <a:ea typeface="+mn-ea"/>
              </a:rPr>
              <a:t>卡中的</a:t>
            </a:r>
            <a:r>
              <a:rPr lang="en-US" altLang="zh-CN" sz="2000" dirty="0">
                <a:latin typeface="+mn-ea"/>
                <a:ea typeface="+mn-ea"/>
              </a:rPr>
              <a:t>Crypto-1</a:t>
            </a:r>
            <a:r>
              <a:rPr lang="zh-CN" altLang="en-US" sz="2000" dirty="0">
                <a:latin typeface="+mn-ea"/>
                <a:ea typeface="+mn-ea"/>
              </a:rPr>
              <a:t>算法，发现该算法的有效密钥长度仅有</a:t>
            </a:r>
            <a:r>
              <a:rPr lang="en-US" altLang="zh-CN" sz="2000" dirty="0">
                <a:latin typeface="+mn-ea"/>
                <a:ea typeface="+mn-ea"/>
              </a:rPr>
              <a:t>32</a:t>
            </a:r>
            <a:r>
              <a:rPr lang="zh-CN" altLang="en-US" sz="2000" dirty="0">
                <a:latin typeface="+mn-ea"/>
                <a:ea typeface="+mn-ea"/>
              </a:rPr>
              <a:t>比特</a:t>
            </a:r>
            <a:endParaRPr lang="en-US" altLang="zh-CN" sz="20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000" dirty="0">
                <a:latin typeface="+mn-ea"/>
                <a:ea typeface="+mn-ea"/>
              </a:rPr>
              <a:t>现今，用高级攻击方法结合</a:t>
            </a:r>
            <a:r>
              <a:rPr lang="en-US" altLang="zh-CN" sz="2000" dirty="0">
                <a:latin typeface="+mn-ea"/>
                <a:ea typeface="+mn-ea"/>
              </a:rPr>
              <a:t>Proxmark3</a:t>
            </a:r>
            <a:r>
              <a:rPr lang="zh-CN" altLang="en-US" sz="2000" dirty="0">
                <a:latin typeface="+mn-ea"/>
                <a:ea typeface="+mn-ea"/>
              </a:rPr>
              <a:t>等专用设备，应该能够在</a:t>
            </a:r>
            <a:r>
              <a:rPr lang="en-US" altLang="zh-CN" sz="2000" dirty="0">
                <a:latin typeface="+mn-ea"/>
                <a:ea typeface="+mn-ea"/>
              </a:rPr>
              <a:t>10</a:t>
            </a:r>
            <a:r>
              <a:rPr lang="zh-CN" altLang="en-US" sz="2000" dirty="0">
                <a:latin typeface="+mn-ea"/>
                <a:ea typeface="+mn-ea"/>
              </a:rPr>
              <a:t>秒或更短的时间内克隆任何</a:t>
            </a:r>
            <a:r>
              <a:rPr lang="en-US" altLang="zh-CN" sz="2000" dirty="0">
                <a:latin typeface="+mn-ea"/>
                <a:ea typeface="+mn-ea"/>
              </a:rPr>
              <a:t>MIFARE</a:t>
            </a:r>
            <a:r>
              <a:rPr lang="zh-CN" altLang="en-US" sz="2000" dirty="0">
                <a:latin typeface="+mn-ea"/>
                <a:ea typeface="+mn-ea"/>
              </a:rPr>
              <a:t>经典卡</a:t>
            </a:r>
          </a:p>
        </p:txBody>
      </p:sp>
      <p:pic>
        <p:nvPicPr>
          <p:cNvPr id="23" name="图片 22">
            <a:extLst>
              <a:ext uri="{FF2B5EF4-FFF2-40B4-BE49-F238E27FC236}">
                <a16:creationId xmlns:a16="http://schemas.microsoft.com/office/drawing/2014/main" id="{64A3CF4B-3274-6F16-B068-56871F34A0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90692" y="4096384"/>
            <a:ext cx="2154482" cy="2154482"/>
          </a:xfrm>
          <a:prstGeom prst="rect">
            <a:avLst/>
          </a:prstGeom>
        </p:spPr>
      </p:pic>
    </p:spTree>
    <p:extLst>
      <p:ext uri="{BB962C8B-B14F-4D97-AF65-F5344CB8AC3E}">
        <p14:creationId xmlns:p14="http://schemas.microsoft.com/office/powerpoint/2010/main" val="383529674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Crypto-1</a:t>
            </a:r>
            <a:r>
              <a:rPr lang="zh-CN" altLang="en-US" dirty="0"/>
              <a:t>算法遭受的攻击</a:t>
            </a:r>
          </a:p>
        </p:txBody>
      </p:sp>
      <p:pic>
        <p:nvPicPr>
          <p:cNvPr id="3" name="内容占位符 8">
            <a:extLst>
              <a:ext uri="{FF2B5EF4-FFF2-40B4-BE49-F238E27FC236}">
                <a16:creationId xmlns:a16="http://schemas.microsoft.com/office/drawing/2014/main" id="{FF2CF61F-9283-77DE-B7A8-7FBC29485C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158" y="1058612"/>
            <a:ext cx="5659842" cy="3691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F91E588-06DA-3DFF-DAA3-0F6921736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993" y="1058612"/>
            <a:ext cx="5365410" cy="3691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3A0FC98-9748-40F0-9DDA-EBDED1D217BA}"/>
              </a:ext>
            </a:extLst>
          </p:cNvPr>
          <p:cNvPicPr>
            <a:picLocks noChangeAspect="1"/>
          </p:cNvPicPr>
          <p:nvPr/>
        </p:nvPicPr>
        <p:blipFill>
          <a:blip r:embed="rId5"/>
          <a:stretch>
            <a:fillRect/>
          </a:stretch>
        </p:blipFill>
        <p:spPr>
          <a:xfrm>
            <a:off x="2408236" y="1117564"/>
            <a:ext cx="7375527" cy="3574045"/>
          </a:xfrm>
          <a:prstGeom prst="rect">
            <a:avLst/>
          </a:prstGeom>
          <a:ln>
            <a:solidFill>
              <a:schemeClr val="tx1"/>
            </a:solidFill>
          </a:ln>
        </p:spPr>
      </p:pic>
      <p:sp>
        <p:nvSpPr>
          <p:cNvPr id="8" name="文本框 7">
            <a:extLst>
              <a:ext uri="{FF2B5EF4-FFF2-40B4-BE49-F238E27FC236}">
                <a16:creationId xmlns:a16="http://schemas.microsoft.com/office/drawing/2014/main" id="{A082382C-9BC3-16B0-7317-8C7C5491586D}"/>
              </a:ext>
            </a:extLst>
          </p:cNvPr>
          <p:cNvSpPr txBox="1"/>
          <p:nvPr/>
        </p:nvSpPr>
        <p:spPr>
          <a:xfrm>
            <a:off x="633549" y="4868295"/>
            <a:ext cx="11031582" cy="1323439"/>
          </a:xfrm>
          <a:prstGeom prst="rect">
            <a:avLst/>
          </a:prstGeom>
          <a:noFill/>
        </p:spPr>
        <p:txBody>
          <a:bodyPr wrap="square" rtlCol="0">
            <a:spAutoFit/>
          </a:bodyPr>
          <a:lstStyle/>
          <a:p>
            <a:pPr algn="just" eaLnBrk="1">
              <a:spcBef>
                <a:spcPts val="600"/>
              </a:spcBef>
              <a:spcAft>
                <a:spcPts val="600"/>
              </a:spcAft>
              <a:buClr>
                <a:schemeClr val="tx2"/>
              </a:buClr>
            </a:pPr>
            <a:r>
              <a:rPr lang="zh-CN" altLang="en-US" sz="2000" dirty="0">
                <a:latin typeface="+mn-ea"/>
                <a:ea typeface="+mn-ea"/>
              </a:rPr>
              <a:t>小结：</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密码算法自己设计，安全性难以保证</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逆向分析防不胜防：版图提取、软件反汇编、</a:t>
            </a:r>
            <a:r>
              <a:rPr lang="en-US" altLang="zh-CN" sz="2000" dirty="0">
                <a:latin typeface="+mn-ea"/>
                <a:ea typeface="+mn-ea"/>
              </a:rPr>
              <a:t>Flash</a:t>
            </a:r>
            <a:r>
              <a:rPr lang="zh-CN" altLang="en-US" sz="2000" dirty="0">
                <a:latin typeface="+mn-ea"/>
                <a:ea typeface="+mn-ea"/>
              </a:rPr>
              <a:t>提取、总线探测、社会工程学</a:t>
            </a:r>
            <a:r>
              <a:rPr lang="en-US" altLang="zh-CN" sz="2000" dirty="0">
                <a:latin typeface="+mn-ea"/>
                <a:ea typeface="+mn-ea"/>
              </a:rPr>
              <a:t>……</a:t>
            </a:r>
            <a:endParaRPr lang="zh-CN" altLang="en-US" sz="2000" dirty="0">
              <a:latin typeface="+mn-ea"/>
              <a:ea typeface="+mn-ea"/>
            </a:endParaRPr>
          </a:p>
        </p:txBody>
      </p:sp>
    </p:spTree>
    <p:extLst>
      <p:ext uri="{BB962C8B-B14F-4D97-AF65-F5344CB8AC3E}">
        <p14:creationId xmlns:p14="http://schemas.microsoft.com/office/powerpoint/2010/main" val="2963530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1.2</a:t>
            </a:r>
            <a:r>
              <a:rPr lang="zh-CN" altLang="en-US" dirty="0"/>
              <a:t>：密码算法现有国际标准</a:t>
            </a:r>
          </a:p>
        </p:txBody>
      </p:sp>
      <p:grpSp>
        <p:nvGrpSpPr>
          <p:cNvPr id="36" name="组合 35"/>
          <p:cNvGrpSpPr/>
          <p:nvPr/>
        </p:nvGrpSpPr>
        <p:grpSpPr>
          <a:xfrm>
            <a:off x="329900" y="4705473"/>
            <a:ext cx="11516264" cy="444500"/>
            <a:chOff x="0" y="3314700"/>
            <a:chExt cx="12192000" cy="444500"/>
          </a:xfrm>
          <a:solidFill>
            <a:schemeClr val="accent4"/>
          </a:solidFill>
        </p:grpSpPr>
        <p:sp>
          <p:nvSpPr>
            <p:cNvPr id="37" name="任意多边形 36"/>
            <p:cNvSpPr/>
            <p:nvPr/>
          </p:nvSpPr>
          <p:spPr>
            <a:xfrm>
              <a:off x="0" y="3314700"/>
              <a:ext cx="12192000" cy="444500"/>
            </a:xfrm>
            <a:custGeom>
              <a:avLst/>
              <a:gdLst>
                <a:gd name="connsiteX0" fmla="*/ 0 w 12192000"/>
                <a:gd name="connsiteY0" fmla="*/ 0 h 444500"/>
                <a:gd name="connsiteX1" fmla="*/ 11654397 w 12192000"/>
                <a:gd name="connsiteY1" fmla="*/ 0 h 444500"/>
                <a:gd name="connsiteX2" fmla="*/ 12192000 w 12192000"/>
                <a:gd name="connsiteY2" fmla="*/ 218904 h 444500"/>
                <a:gd name="connsiteX3" fmla="*/ 12192000 w 12192000"/>
                <a:gd name="connsiteY3" fmla="*/ 222250 h 444500"/>
                <a:gd name="connsiteX4" fmla="*/ 11646180 w 12192000"/>
                <a:gd name="connsiteY4" fmla="*/ 444500 h 444500"/>
                <a:gd name="connsiteX5" fmla="*/ 0 w 12192000"/>
                <a:gd name="connsiteY5" fmla="*/ 444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44500">
                  <a:moveTo>
                    <a:pt x="0" y="0"/>
                  </a:moveTo>
                  <a:lnTo>
                    <a:pt x="11654397" y="0"/>
                  </a:lnTo>
                  <a:lnTo>
                    <a:pt x="12192000" y="218904"/>
                  </a:lnTo>
                  <a:lnTo>
                    <a:pt x="12192000" y="222250"/>
                  </a:lnTo>
                  <a:lnTo>
                    <a:pt x="11646180" y="444500"/>
                  </a:lnTo>
                  <a:lnTo>
                    <a:pt x="0" y="4445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66040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921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7803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28685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49566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0448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91330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12211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33093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53975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74857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95738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16620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37502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58383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79265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00147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1028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41910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62792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83674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04555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25437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46319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67200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88082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08964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29845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50727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71609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92491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13372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34254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755136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76017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96899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17781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838662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59544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80426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01308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22189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43071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963953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84834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05716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026598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047479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068361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089243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110125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131006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151890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占位符 11"/>
          <p:cNvSpPr txBox="1"/>
          <p:nvPr/>
        </p:nvSpPr>
        <p:spPr>
          <a:xfrm>
            <a:off x="923462" y="3583150"/>
            <a:ext cx="1667727" cy="728481"/>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1600" spc="0" dirty="0"/>
              <a:t>数据加密标准，</a:t>
            </a:r>
            <a:r>
              <a:rPr lang="en-US" altLang="zh-CN" sz="1600" spc="0" dirty="0"/>
              <a:t>IBM</a:t>
            </a:r>
            <a:r>
              <a:rPr lang="zh-CN" altLang="en-US" sz="1600" spc="0" dirty="0"/>
              <a:t>设计</a:t>
            </a:r>
          </a:p>
        </p:txBody>
      </p:sp>
      <p:sp>
        <p:nvSpPr>
          <p:cNvPr id="101" name="文本占位符 6"/>
          <p:cNvSpPr txBox="1"/>
          <p:nvPr/>
        </p:nvSpPr>
        <p:spPr>
          <a:xfrm>
            <a:off x="923462" y="3074492"/>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accent1"/>
                </a:solidFill>
                <a:latin typeface="微软雅黑" panose="020B0503020204020204" pitchFamily="34" charset="-122"/>
                <a:ea typeface="微软雅黑" panose="020B0503020204020204" pitchFamily="34" charset="-122"/>
              </a:rPr>
              <a:t>DES</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627911" y="3288345"/>
            <a:ext cx="144000" cy="1424804"/>
            <a:chOff x="714105" y="1885096"/>
            <a:chExt cx="144000" cy="1424804"/>
          </a:xfrm>
        </p:grpSpPr>
        <p:cxnSp>
          <p:nvCxnSpPr>
            <p:cNvPr id="103" name="直接连接符 102"/>
            <p:cNvCxnSpPr/>
            <p:nvPr/>
          </p:nvCxnSpPr>
          <p:spPr>
            <a:xfrm>
              <a:off x="784054" y="1921096"/>
              <a:ext cx="0" cy="1388804"/>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rot="5400000">
              <a:off x="786105" y="1813096"/>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5" name="直接连接符 104"/>
          <p:cNvCxnSpPr/>
          <p:nvPr/>
        </p:nvCxnSpPr>
        <p:spPr>
          <a:xfrm>
            <a:off x="4523703" y="2595873"/>
            <a:ext cx="0" cy="210960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cxnSpLocks/>
          </p:cNvCxnSpPr>
          <p:nvPr/>
        </p:nvCxnSpPr>
        <p:spPr>
          <a:xfrm>
            <a:off x="9290064" y="1730831"/>
            <a:ext cx="0" cy="2981263"/>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630374" y="2962494"/>
            <a:ext cx="0" cy="174960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6469284" y="2235873"/>
            <a:ext cx="0" cy="246960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5400000">
            <a:off x="2630374" y="2882262"/>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5400000">
            <a:off x="4529098" y="2477150"/>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5400000">
            <a:off x="6486787" y="2120573"/>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5400000">
            <a:off x="9303281" y="1604891"/>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文本占位符 11"/>
          <p:cNvSpPr txBox="1"/>
          <p:nvPr/>
        </p:nvSpPr>
        <p:spPr>
          <a:xfrm>
            <a:off x="2804706" y="3277469"/>
            <a:ext cx="1480156" cy="1279904"/>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1600" spc="0" dirty="0"/>
              <a:t>公钥密码标准</a:t>
            </a:r>
            <a:r>
              <a:rPr lang="en-US" altLang="zh-CN" sz="1600" spc="0" dirty="0"/>
              <a:t>,</a:t>
            </a:r>
          </a:p>
          <a:p>
            <a:pPr marL="0" indent="0">
              <a:spcBef>
                <a:spcPts val="0"/>
              </a:spcBef>
              <a:buNone/>
            </a:pPr>
            <a:r>
              <a:rPr lang="en-US" altLang="zh-CN" sz="1600" spc="0" dirty="0"/>
              <a:t>Rivest</a:t>
            </a:r>
            <a:r>
              <a:rPr lang="zh-CN" altLang="en-US" sz="1600" spc="0" dirty="0"/>
              <a:t>、</a:t>
            </a:r>
            <a:r>
              <a:rPr lang="en-US" altLang="zh-CN" sz="1600" spc="0" dirty="0"/>
              <a:t>Shamir</a:t>
            </a:r>
            <a:r>
              <a:rPr lang="zh-CN" altLang="en-US" sz="1600" spc="0" dirty="0"/>
              <a:t>、</a:t>
            </a:r>
            <a:r>
              <a:rPr lang="en-US" altLang="zh-CN" sz="1600" spc="0" dirty="0"/>
              <a:t>Adleman</a:t>
            </a:r>
            <a:r>
              <a:rPr lang="zh-CN" altLang="en-US" sz="1600" spc="0" dirty="0"/>
              <a:t>三人设计</a:t>
            </a:r>
          </a:p>
        </p:txBody>
      </p:sp>
      <p:sp>
        <p:nvSpPr>
          <p:cNvPr id="114" name="文本占位符 6"/>
          <p:cNvSpPr txBox="1"/>
          <p:nvPr/>
        </p:nvSpPr>
        <p:spPr>
          <a:xfrm>
            <a:off x="2856957" y="2734086"/>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accent1"/>
                </a:solidFill>
                <a:latin typeface="微软雅黑" panose="020B0503020204020204" pitchFamily="34" charset="-122"/>
                <a:ea typeface="微软雅黑" panose="020B0503020204020204" pitchFamily="34" charset="-122"/>
              </a:rPr>
              <a:t>RSA</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115" name="文本占位符 11"/>
          <p:cNvSpPr txBox="1"/>
          <p:nvPr/>
        </p:nvSpPr>
        <p:spPr>
          <a:xfrm>
            <a:off x="4749305" y="2930156"/>
            <a:ext cx="1425468" cy="1323404"/>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1600" spc="0" dirty="0"/>
              <a:t>原名</a:t>
            </a:r>
            <a:r>
              <a:rPr lang="en-US" altLang="zh-CN" sz="1600" spc="0" dirty="0"/>
              <a:t>Rijndael</a:t>
            </a:r>
            <a:r>
              <a:rPr lang="zh-CN" altLang="en-US" sz="1600" spc="0" dirty="0"/>
              <a:t>，</a:t>
            </a:r>
            <a:r>
              <a:rPr lang="en-US" altLang="zh-CN" sz="1600" spc="0" dirty="0"/>
              <a:t>NIST</a:t>
            </a:r>
            <a:r>
              <a:rPr lang="zh-CN" altLang="en-US" sz="1600" spc="0" dirty="0"/>
              <a:t>征集的高级加密标准，</a:t>
            </a:r>
            <a:r>
              <a:rPr lang="en-US" altLang="zh-CN" sz="1600" spc="0" dirty="0"/>
              <a:t>Daemen</a:t>
            </a:r>
            <a:r>
              <a:rPr lang="zh-CN" altLang="en-US" sz="1600" spc="0" dirty="0"/>
              <a:t>和</a:t>
            </a:r>
            <a:r>
              <a:rPr lang="en-US" altLang="zh-CN" sz="1600" spc="0" dirty="0"/>
              <a:t> </a:t>
            </a:r>
            <a:r>
              <a:rPr lang="en-US" altLang="zh-CN" sz="1600" spc="0" dirty="0" err="1"/>
              <a:t>Rijmen</a:t>
            </a:r>
            <a:r>
              <a:rPr lang="zh-CN" altLang="en-US" sz="1600" spc="0" dirty="0"/>
              <a:t>设计</a:t>
            </a:r>
            <a:endParaRPr lang="en-US" altLang="zh-CN" sz="1600" spc="0" dirty="0"/>
          </a:p>
        </p:txBody>
      </p:sp>
      <p:sp>
        <p:nvSpPr>
          <p:cNvPr id="116" name="文本占位符 6"/>
          <p:cNvSpPr txBox="1"/>
          <p:nvPr/>
        </p:nvSpPr>
        <p:spPr>
          <a:xfrm>
            <a:off x="4749304" y="2328899"/>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chemeClr val="accent1"/>
                </a:solidFill>
                <a:latin typeface="微软雅黑" panose="020B0503020204020204" pitchFamily="34" charset="-122"/>
                <a:ea typeface="微软雅黑" panose="020B0503020204020204" pitchFamily="34" charset="-122"/>
              </a:rPr>
              <a:t>AES</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117" name="文本占位符 11"/>
          <p:cNvSpPr txBox="1"/>
          <p:nvPr/>
        </p:nvSpPr>
        <p:spPr>
          <a:xfrm>
            <a:off x="6710338" y="2596729"/>
            <a:ext cx="1863453" cy="1850477"/>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1400" spc="0" dirty="0"/>
              <a:t>2021</a:t>
            </a:r>
            <a:r>
              <a:rPr lang="zh-CN" altLang="en-US" sz="1400" spc="0" dirty="0"/>
              <a:t>年</a:t>
            </a:r>
            <a:r>
              <a:rPr lang="en-US" altLang="zh-CN" sz="1400" spc="0" dirty="0"/>
              <a:t>4</a:t>
            </a:r>
            <a:r>
              <a:rPr lang="zh-CN" altLang="en-US" sz="1400" spc="0" dirty="0"/>
              <a:t>月</a:t>
            </a:r>
            <a:r>
              <a:rPr lang="en-US" altLang="zh-CN" sz="1400" spc="0" dirty="0"/>
              <a:t>14</a:t>
            </a:r>
            <a:r>
              <a:rPr lang="zh-CN" altLang="en-US" sz="1400" spc="0" dirty="0"/>
              <a:t>日，美国</a:t>
            </a:r>
            <a:r>
              <a:rPr lang="en-US" altLang="zh-CN" sz="1400" spc="0" dirty="0"/>
              <a:t>NIST</a:t>
            </a:r>
            <a:r>
              <a:rPr lang="zh-CN" altLang="en-US" sz="1400" spc="0" dirty="0"/>
              <a:t>宣布，</a:t>
            </a:r>
            <a:r>
              <a:rPr lang="en-US" altLang="zh-CN" sz="1400" spc="0" dirty="0"/>
              <a:t>ASCON</a:t>
            </a:r>
            <a:r>
              <a:rPr lang="zh-CN" altLang="en-US" sz="1400" spc="0" dirty="0"/>
              <a:t>、</a:t>
            </a:r>
            <a:r>
              <a:rPr lang="en-US" altLang="zh-CN" sz="1400" spc="0" dirty="0"/>
              <a:t>Elephant</a:t>
            </a:r>
            <a:r>
              <a:rPr lang="zh-CN" altLang="en-US" sz="1400" spc="0" dirty="0"/>
              <a:t>、</a:t>
            </a:r>
            <a:r>
              <a:rPr lang="en-US" altLang="zh-CN" sz="1400" spc="0" dirty="0"/>
              <a:t>GIFT-COFB</a:t>
            </a:r>
            <a:r>
              <a:rPr lang="zh-CN" altLang="en-US" sz="1400" spc="0" dirty="0"/>
              <a:t>、</a:t>
            </a:r>
            <a:r>
              <a:rPr lang="en-US" altLang="zh-CN" sz="1400" spc="0" dirty="0"/>
              <a:t>Grain-128AEAD</a:t>
            </a:r>
            <a:r>
              <a:rPr lang="zh-CN" altLang="en-US" sz="1400" spc="0" dirty="0"/>
              <a:t>、</a:t>
            </a:r>
            <a:r>
              <a:rPr lang="en-US" altLang="zh-CN" sz="1400" spc="0" dirty="0"/>
              <a:t>ISAP</a:t>
            </a:r>
            <a:r>
              <a:rPr lang="zh-CN" altLang="en-US" sz="1400" spc="0" dirty="0"/>
              <a:t>等</a:t>
            </a:r>
            <a:r>
              <a:rPr lang="en-US" altLang="zh-CN" sz="1400" spc="0" dirty="0"/>
              <a:t>10</a:t>
            </a:r>
            <a:r>
              <a:rPr lang="zh-CN" altLang="en-US" sz="1400" spc="0" dirty="0"/>
              <a:t>个算法成为轻量级加密标准化进程的入围者</a:t>
            </a:r>
          </a:p>
        </p:txBody>
      </p:sp>
      <p:sp>
        <p:nvSpPr>
          <p:cNvPr id="118" name="文本占位符 6"/>
          <p:cNvSpPr txBox="1"/>
          <p:nvPr/>
        </p:nvSpPr>
        <p:spPr>
          <a:xfrm>
            <a:off x="6710338" y="1988358"/>
            <a:ext cx="2436476" cy="465070"/>
          </a:xfrm>
          <a:prstGeom prst="rect">
            <a:avLst/>
          </a:prstGeom>
        </p:spPr>
        <p:txBody>
          <a:bodyPr vert="horz" lIns="0" tIns="0" rIns="0" bIns="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微软雅黑" panose="020B0503020204020204" pitchFamily="34" charset="-122"/>
                <a:ea typeface="微软雅黑" panose="020B0503020204020204" pitchFamily="34" charset="-122"/>
              </a:rPr>
              <a:t>轻量级加密标准</a:t>
            </a:r>
          </a:p>
        </p:txBody>
      </p:sp>
      <p:sp>
        <p:nvSpPr>
          <p:cNvPr id="119" name="文本占位符 11"/>
          <p:cNvSpPr txBox="1"/>
          <p:nvPr/>
        </p:nvSpPr>
        <p:spPr>
          <a:xfrm>
            <a:off x="9489918" y="2020067"/>
            <a:ext cx="1932741" cy="2122467"/>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1500" spc="0" dirty="0"/>
              <a:t>2022</a:t>
            </a:r>
            <a:r>
              <a:rPr lang="zh-CN" altLang="en-US" sz="1500" spc="0" dirty="0"/>
              <a:t>年</a:t>
            </a:r>
            <a:r>
              <a:rPr lang="en-US" altLang="zh-CN" sz="1500" spc="0" dirty="0"/>
              <a:t>7</a:t>
            </a:r>
            <a:r>
              <a:rPr lang="zh-CN" altLang="en-US" sz="1500" spc="0" dirty="0"/>
              <a:t>月</a:t>
            </a:r>
            <a:r>
              <a:rPr lang="en-US" altLang="zh-CN" sz="1500" spc="0" dirty="0"/>
              <a:t>5</a:t>
            </a:r>
            <a:r>
              <a:rPr lang="zh-CN" altLang="en-US" sz="1500" spc="0" dirty="0"/>
              <a:t>日，美国国家标准与技术研究院（</a:t>
            </a:r>
            <a:r>
              <a:rPr lang="en-US" altLang="zh-CN" sz="1500" spc="0" dirty="0"/>
              <a:t>NIST</a:t>
            </a:r>
            <a:r>
              <a:rPr lang="zh-CN" altLang="en-US" sz="1500" spc="0" dirty="0"/>
              <a:t>）宣布</a:t>
            </a:r>
            <a:r>
              <a:rPr lang="en-US" altLang="zh-CN" sz="1500" spc="0" dirty="0"/>
              <a:t>CRYSTALS-KYBER</a:t>
            </a:r>
            <a:r>
              <a:rPr lang="zh-CN" altLang="en-US" sz="1500" spc="0" dirty="0"/>
              <a:t>、</a:t>
            </a:r>
            <a:r>
              <a:rPr lang="en-US" altLang="zh-CN" sz="1500" spc="0" dirty="0"/>
              <a:t>FALCON</a:t>
            </a:r>
            <a:r>
              <a:rPr lang="zh-CN" altLang="en-US" sz="1500" spc="0" dirty="0"/>
              <a:t>、</a:t>
            </a:r>
            <a:r>
              <a:rPr lang="en-US" altLang="zh-CN" sz="1500" spc="0" dirty="0"/>
              <a:t>CRYSTALS-</a:t>
            </a:r>
            <a:r>
              <a:rPr lang="en-US" altLang="zh-CN" sz="1500" spc="0" dirty="0" err="1"/>
              <a:t>Dilithium</a:t>
            </a:r>
            <a:r>
              <a:rPr lang="zh-CN" altLang="en-US" sz="1500" spc="0" dirty="0"/>
              <a:t>、</a:t>
            </a:r>
            <a:r>
              <a:rPr lang="en-US" altLang="zh-CN" sz="1500" spc="0" dirty="0"/>
              <a:t>SPHINCS+</a:t>
            </a:r>
            <a:r>
              <a:rPr lang="zh-CN" altLang="en-US" sz="1500" spc="0" dirty="0"/>
              <a:t>等</a:t>
            </a:r>
            <a:r>
              <a:rPr lang="en-US" altLang="zh-CN" sz="1500" spc="0" dirty="0"/>
              <a:t>4</a:t>
            </a:r>
            <a:r>
              <a:rPr lang="zh-CN" altLang="en-US" sz="1500" spc="0" dirty="0"/>
              <a:t>个项目提前入选其</a:t>
            </a:r>
            <a:r>
              <a:rPr lang="en-US" altLang="zh-CN" sz="1500" spc="0" dirty="0"/>
              <a:t>PQC</a:t>
            </a:r>
            <a:r>
              <a:rPr lang="zh-CN" altLang="en-US" sz="1500" spc="0" dirty="0"/>
              <a:t>项目标准化</a:t>
            </a:r>
          </a:p>
        </p:txBody>
      </p:sp>
      <p:sp>
        <p:nvSpPr>
          <p:cNvPr id="120" name="文本占位符 6"/>
          <p:cNvSpPr txBox="1"/>
          <p:nvPr/>
        </p:nvSpPr>
        <p:spPr>
          <a:xfrm>
            <a:off x="9548701" y="1457026"/>
            <a:ext cx="2436476" cy="465070"/>
          </a:xfrm>
          <a:prstGeom prst="rect">
            <a:avLst/>
          </a:prstGeom>
        </p:spPr>
        <p:txBody>
          <a:bodyPr vert="horz" lIns="0" tIns="0" rIns="0" bIns="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微软雅黑" panose="020B0503020204020204" pitchFamily="34" charset="-122"/>
                <a:ea typeface="微软雅黑" panose="020B0503020204020204" pitchFamily="34" charset="-122"/>
              </a:rPr>
              <a:t>后量子密码标准</a:t>
            </a:r>
          </a:p>
        </p:txBody>
      </p:sp>
      <p:sp>
        <p:nvSpPr>
          <p:cNvPr id="3" name="文本占位符 6">
            <a:extLst>
              <a:ext uri="{FF2B5EF4-FFF2-40B4-BE49-F238E27FC236}">
                <a16:creationId xmlns:a16="http://schemas.microsoft.com/office/drawing/2014/main" id="{DE840F1A-D4C8-4DFA-1DC5-8519E0E010D1}"/>
              </a:ext>
            </a:extLst>
          </p:cNvPr>
          <p:cNvSpPr txBox="1"/>
          <p:nvPr/>
        </p:nvSpPr>
        <p:spPr>
          <a:xfrm>
            <a:off x="-242685" y="5290772"/>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1972</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4" name="文本占位符 6">
            <a:extLst>
              <a:ext uri="{FF2B5EF4-FFF2-40B4-BE49-F238E27FC236}">
                <a16:creationId xmlns:a16="http://schemas.microsoft.com/office/drawing/2014/main" id="{C36FE2CC-C505-7539-5B81-8C96459C6F57}"/>
              </a:ext>
            </a:extLst>
          </p:cNvPr>
          <p:cNvSpPr txBox="1"/>
          <p:nvPr/>
        </p:nvSpPr>
        <p:spPr>
          <a:xfrm>
            <a:off x="1683563" y="5290772"/>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1978</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5" name="文本占位符 6">
            <a:extLst>
              <a:ext uri="{FF2B5EF4-FFF2-40B4-BE49-F238E27FC236}">
                <a16:creationId xmlns:a16="http://schemas.microsoft.com/office/drawing/2014/main" id="{6AA2B896-2FE3-0238-3777-A5256138CEB8}"/>
              </a:ext>
            </a:extLst>
          </p:cNvPr>
          <p:cNvSpPr txBox="1"/>
          <p:nvPr/>
        </p:nvSpPr>
        <p:spPr>
          <a:xfrm>
            <a:off x="3607716" y="5290772"/>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2001</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6" name="文本占位符 6">
            <a:extLst>
              <a:ext uri="{FF2B5EF4-FFF2-40B4-BE49-F238E27FC236}">
                <a16:creationId xmlns:a16="http://schemas.microsoft.com/office/drawing/2014/main" id="{7C6D1841-FBE0-FFE8-3BB8-857F7A04D855}"/>
              </a:ext>
            </a:extLst>
          </p:cNvPr>
          <p:cNvSpPr txBox="1"/>
          <p:nvPr/>
        </p:nvSpPr>
        <p:spPr>
          <a:xfrm>
            <a:off x="5515785" y="5290772"/>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2021</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7" name="文本占位符 6">
            <a:extLst>
              <a:ext uri="{FF2B5EF4-FFF2-40B4-BE49-F238E27FC236}">
                <a16:creationId xmlns:a16="http://schemas.microsoft.com/office/drawing/2014/main" id="{18D70651-6469-25DB-4A9E-46A831240360}"/>
              </a:ext>
            </a:extLst>
          </p:cNvPr>
          <p:cNvSpPr txBox="1"/>
          <p:nvPr/>
        </p:nvSpPr>
        <p:spPr>
          <a:xfrm>
            <a:off x="8336565" y="5290772"/>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2022</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586991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F1C60-6A79-DA7A-7690-8418EA5B4D0E}"/>
              </a:ext>
            </a:extLst>
          </p:cNvPr>
          <p:cNvSpPr>
            <a:spLocks noGrp="1"/>
          </p:cNvSpPr>
          <p:nvPr>
            <p:ph type="title"/>
          </p:nvPr>
        </p:nvSpPr>
        <p:spPr/>
        <p:txBody>
          <a:bodyPr/>
          <a:lstStyle/>
          <a:p>
            <a:r>
              <a:rPr lang="zh-CN" altLang="en-US" dirty="0"/>
              <a:t>现有国际标准可能存在后门</a:t>
            </a:r>
          </a:p>
        </p:txBody>
      </p:sp>
      <p:sp>
        <p:nvSpPr>
          <p:cNvPr id="5" name="文本框 4">
            <a:extLst>
              <a:ext uri="{FF2B5EF4-FFF2-40B4-BE49-F238E27FC236}">
                <a16:creationId xmlns:a16="http://schemas.microsoft.com/office/drawing/2014/main" id="{6988F1F1-D305-F8FF-4B42-921C03CBC368}"/>
              </a:ext>
            </a:extLst>
          </p:cNvPr>
          <p:cNvSpPr txBox="1"/>
          <p:nvPr/>
        </p:nvSpPr>
        <p:spPr>
          <a:xfrm>
            <a:off x="463732" y="1196646"/>
            <a:ext cx="7837489" cy="3477875"/>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密码算法的算法型后门</a:t>
            </a:r>
            <a:r>
              <a:rPr lang="en-US" altLang="zh-CN" sz="1900" dirty="0">
                <a:latin typeface="+mn-ea"/>
                <a:ea typeface="+mn-ea"/>
              </a:rPr>
              <a:t>Kleptography——1997</a:t>
            </a:r>
            <a:r>
              <a:rPr lang="zh-CN" altLang="en-US" sz="1900" dirty="0">
                <a:latin typeface="+mn-ea"/>
                <a:ea typeface="+mn-ea"/>
              </a:rPr>
              <a:t>年</a:t>
            </a:r>
            <a:r>
              <a:rPr lang="zh-CN" altLang="en-US" sz="1900">
                <a:latin typeface="+mn-ea"/>
                <a:ea typeface="+mn-ea"/>
              </a:rPr>
              <a:t>由</a:t>
            </a:r>
            <a:r>
              <a:rPr lang="en-US" altLang="zh-CN" sz="1900">
                <a:latin typeface="+mn-ea"/>
                <a:ea typeface="+mn-ea"/>
              </a:rPr>
              <a:t>M. </a:t>
            </a:r>
            <a:r>
              <a:rPr lang="en-US" altLang="zh-CN" sz="1900" dirty="0">
                <a:latin typeface="+mn-ea"/>
                <a:ea typeface="+mn-ea"/>
              </a:rPr>
              <a:t>Yung</a:t>
            </a:r>
            <a:r>
              <a:rPr lang="zh-CN" altLang="en-US" sz="1900" dirty="0">
                <a:latin typeface="+mn-ea"/>
                <a:ea typeface="+mn-ea"/>
              </a:rPr>
              <a:t>提出</a:t>
            </a:r>
            <a:r>
              <a:rPr lang="en-US" altLang="zh-CN" sz="1900" dirty="0">
                <a:latin typeface="+mn-ea"/>
                <a:ea typeface="+mn-ea"/>
              </a:rPr>
              <a:t>[1]</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2013</a:t>
            </a:r>
            <a:r>
              <a:rPr lang="zh-CN" altLang="en-US" sz="1900" dirty="0">
                <a:latin typeface="+mn-ea"/>
                <a:ea typeface="+mn-ea"/>
              </a:rPr>
              <a:t>年，根据斯诺登爆料，美国</a:t>
            </a:r>
            <a:r>
              <a:rPr lang="en-US" altLang="zh-CN" sz="1900" dirty="0">
                <a:latin typeface="+mn-ea"/>
                <a:ea typeface="+mn-ea"/>
              </a:rPr>
              <a:t>NSA</a:t>
            </a:r>
            <a:r>
              <a:rPr lang="zh-CN" altLang="en-US" sz="1900" dirty="0">
                <a:latin typeface="+mn-ea"/>
                <a:ea typeface="+mn-ea"/>
              </a:rPr>
              <a:t>（</a:t>
            </a:r>
            <a:r>
              <a:rPr lang="en-US" altLang="zh-CN" sz="1900" dirty="0">
                <a:latin typeface="+mn-ea"/>
                <a:ea typeface="+mn-ea"/>
              </a:rPr>
              <a:t>National Security Agency</a:t>
            </a:r>
            <a:r>
              <a:rPr lang="zh-CN" altLang="en-US" sz="1900" dirty="0">
                <a:latin typeface="+mn-ea"/>
                <a:ea typeface="+mn-ea"/>
              </a:rPr>
              <a:t>）指使</a:t>
            </a:r>
            <a:r>
              <a:rPr lang="en-US" altLang="zh-CN" sz="1900" dirty="0">
                <a:latin typeface="+mn-ea"/>
                <a:ea typeface="+mn-ea"/>
              </a:rPr>
              <a:t>RSA</a:t>
            </a:r>
            <a:r>
              <a:rPr lang="zh-CN" altLang="en-US" sz="1900" dirty="0">
                <a:latin typeface="+mn-ea"/>
                <a:ea typeface="+mn-ea"/>
              </a:rPr>
              <a:t>公司从</a:t>
            </a:r>
            <a:r>
              <a:rPr lang="en-US" altLang="zh-CN" sz="1900" dirty="0">
                <a:latin typeface="+mn-ea"/>
                <a:ea typeface="+mn-ea"/>
              </a:rPr>
              <a:t>2004</a:t>
            </a:r>
            <a:r>
              <a:rPr lang="zh-CN" altLang="en-US" sz="1900" dirty="0">
                <a:latin typeface="+mn-ea"/>
                <a:ea typeface="+mn-ea"/>
              </a:rPr>
              <a:t>年起在其加密工具集</a:t>
            </a:r>
            <a:r>
              <a:rPr lang="en-US" altLang="zh-CN" sz="1900" dirty="0" err="1">
                <a:latin typeface="+mn-ea"/>
                <a:ea typeface="+mn-ea"/>
              </a:rPr>
              <a:t>BSafe</a:t>
            </a:r>
            <a:r>
              <a:rPr lang="zh-CN" altLang="en-US" sz="1900" dirty="0">
                <a:latin typeface="+mn-ea"/>
                <a:ea typeface="+mn-ea"/>
              </a:rPr>
              <a:t>中默认使用</a:t>
            </a:r>
            <a:r>
              <a:rPr lang="zh-CN" altLang="en-US" sz="1900" b="1" dirty="0">
                <a:solidFill>
                  <a:srgbClr val="C00000"/>
                </a:solidFill>
                <a:latin typeface="+mn-ea"/>
                <a:ea typeface="+mn-ea"/>
              </a:rPr>
              <a:t>带后门</a:t>
            </a:r>
            <a:r>
              <a:rPr lang="zh-CN" altLang="en-US" sz="1900" dirty="0">
                <a:latin typeface="+mn-ea"/>
                <a:ea typeface="+mn-ea"/>
              </a:rPr>
              <a:t>的双椭圆曲线随机数生成算法</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2014</a:t>
            </a:r>
            <a:r>
              <a:rPr lang="zh-CN" altLang="en-US" sz="1900" dirty="0">
                <a:latin typeface="+mn-ea"/>
                <a:ea typeface="+mn-ea"/>
              </a:rPr>
              <a:t>年，学术界确认了该后门，利用后门</a:t>
            </a:r>
            <a:r>
              <a:rPr lang="zh-CN" altLang="en-US" sz="1900" b="1" dirty="0">
                <a:solidFill>
                  <a:srgbClr val="C00000"/>
                </a:solidFill>
                <a:latin typeface="+mn-ea"/>
                <a:ea typeface="+mn-ea"/>
              </a:rPr>
              <a:t>恢复了</a:t>
            </a:r>
            <a:r>
              <a:rPr lang="en-US" altLang="zh-CN" sz="1900" b="1" dirty="0">
                <a:solidFill>
                  <a:srgbClr val="C00000"/>
                </a:solidFill>
                <a:latin typeface="+mn-ea"/>
                <a:ea typeface="+mn-ea"/>
              </a:rPr>
              <a:t>TLS</a:t>
            </a:r>
            <a:r>
              <a:rPr lang="zh-CN" altLang="en-US" sz="1900" b="1" dirty="0">
                <a:solidFill>
                  <a:srgbClr val="C00000"/>
                </a:solidFill>
                <a:latin typeface="+mn-ea"/>
                <a:ea typeface="+mn-ea"/>
              </a:rPr>
              <a:t>协议的明文</a:t>
            </a:r>
            <a:r>
              <a:rPr lang="en-US" altLang="zh-CN" sz="1900" dirty="0">
                <a:latin typeface="+mn-ea"/>
                <a:ea typeface="+mn-ea"/>
              </a:rPr>
              <a:t>[2]</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900" b="1" dirty="0">
                <a:solidFill>
                  <a:srgbClr val="C00000"/>
                </a:solidFill>
                <a:latin typeface="+mn-ea"/>
                <a:ea typeface="+mn-ea"/>
              </a:rPr>
              <a:t>算法后门检测难度极大</a:t>
            </a:r>
            <a:r>
              <a:rPr lang="zh-CN" altLang="en-US" sz="1900" dirty="0">
                <a:latin typeface="+mn-ea"/>
                <a:ea typeface="+mn-ea"/>
              </a:rPr>
              <a:t>，如果没有斯诺登，我们可能仍在使用上述产品</a:t>
            </a:r>
            <a:r>
              <a:rPr lang="en-US" altLang="zh-CN" sz="1900" dirty="0">
                <a:latin typeface="+mn-ea"/>
                <a:ea typeface="+mn-ea"/>
              </a:rPr>
              <a:t>——RSA</a:t>
            </a:r>
            <a:r>
              <a:rPr lang="zh-CN" altLang="en-US" sz="1900" dirty="0">
                <a:latin typeface="+mn-ea"/>
                <a:ea typeface="+mn-ea"/>
              </a:rPr>
              <a:t>公司的中国客户有中国电信、中国移动、中国联通、中国网通、中国银行、中国农业银行、中国工商行、中国建设银行</a:t>
            </a:r>
          </a:p>
        </p:txBody>
      </p:sp>
      <p:sp>
        <p:nvSpPr>
          <p:cNvPr id="6" name="矩形 5">
            <a:extLst>
              <a:ext uri="{FF2B5EF4-FFF2-40B4-BE49-F238E27FC236}">
                <a16:creationId xmlns:a16="http://schemas.microsoft.com/office/drawing/2014/main" id="{4CB1197E-2FC3-D49B-6D40-6918CDCF9357}"/>
              </a:ext>
            </a:extLst>
          </p:cNvPr>
          <p:cNvSpPr/>
          <p:nvPr/>
        </p:nvSpPr>
        <p:spPr>
          <a:xfrm>
            <a:off x="863567" y="4815579"/>
            <a:ext cx="7837488" cy="1231106"/>
          </a:xfrm>
          <a:prstGeom prst="rect">
            <a:avLst/>
          </a:prstGeom>
        </p:spPr>
        <p:txBody>
          <a:bodyPr wrap="square">
            <a:spAutoFit/>
          </a:bodyPr>
          <a:lstStyle/>
          <a:p>
            <a:pPr marL="358775" indent="-358775">
              <a:spcBef>
                <a:spcPts val="600"/>
              </a:spcBef>
              <a:spcAft>
                <a:spcPts val="600"/>
              </a:spcAft>
            </a:pPr>
            <a:r>
              <a:rPr lang="en-US" altLang="zh-CN" sz="1600" b="1" dirty="0">
                <a:latin typeface="Times New Roman" panose="02020603050405020304" pitchFamily="18" charset="0"/>
                <a:cs typeface="Times New Roman" panose="02020603050405020304" pitchFamily="18" charset="0"/>
              </a:rPr>
              <a:t>[1]	Young A, </a:t>
            </a:r>
            <a:r>
              <a:rPr lang="en-US" altLang="zh-CN" sz="1600" b="1">
                <a:latin typeface="Times New Roman" panose="02020603050405020304" pitchFamily="18" charset="0"/>
                <a:cs typeface="Times New Roman" panose="02020603050405020304" pitchFamily="18" charset="0"/>
              </a:rPr>
              <a:t>Yung M. </a:t>
            </a:r>
            <a:r>
              <a:rPr lang="en-US" altLang="zh-CN" sz="1600" b="1" dirty="0">
                <a:latin typeface="Times New Roman" panose="02020603050405020304" pitchFamily="18" charset="0"/>
                <a:cs typeface="Times New Roman" panose="02020603050405020304" pitchFamily="18" charset="0"/>
              </a:rPr>
              <a:t>Kleptography: Using cryptography </a:t>
            </a:r>
            <a:r>
              <a:rPr lang="en-US" altLang="zh-CN" sz="1600" b="1">
                <a:latin typeface="Times New Roman" panose="02020603050405020304" pitchFamily="18" charset="0"/>
                <a:cs typeface="Times New Roman" panose="02020603050405020304" pitchFamily="18" charset="0"/>
              </a:rPr>
              <a:t>against cryptography. </a:t>
            </a:r>
            <a:r>
              <a:rPr lang="en-US" altLang="zh-CN" sz="1600" b="1" dirty="0">
                <a:latin typeface="Times New Roman" panose="02020603050405020304" pitchFamily="18" charset="0"/>
                <a:cs typeface="Times New Roman" panose="02020603050405020304" pitchFamily="18" charset="0"/>
              </a:rPr>
              <a:t>EUROCRYPT 1997</a:t>
            </a:r>
            <a:r>
              <a:rPr lang="en-US" altLang="zh-CN" sz="1600" b="1">
                <a:latin typeface="Times New Roman" panose="02020603050405020304" pitchFamily="18" charset="0"/>
                <a:cs typeface="Times New Roman" panose="02020603050405020304" pitchFamily="18" charset="0"/>
              </a:rPr>
              <a:t>, pp. </a:t>
            </a:r>
            <a:r>
              <a:rPr lang="en-US" altLang="zh-CN" sz="1600" b="1" dirty="0">
                <a:latin typeface="Times New Roman" panose="02020603050405020304" pitchFamily="18" charset="0"/>
                <a:cs typeface="Times New Roman" panose="02020603050405020304" pitchFamily="18" charset="0"/>
              </a:rPr>
              <a:t>62</a:t>
            </a:r>
            <a:r>
              <a:rPr lang="en-US" altLang="zh-CN" sz="1600" b="1">
                <a:latin typeface="Times New Roman" panose="02020603050405020304" pitchFamily="18" charset="0"/>
                <a:cs typeface="Times New Roman" panose="02020603050405020304" pitchFamily="18" charset="0"/>
              </a:rPr>
              <a:t>−74.</a:t>
            </a:r>
            <a:endParaRPr lang="en-US" altLang="zh-CN" sz="1600" b="1" dirty="0">
              <a:latin typeface="Times New Roman" panose="02020603050405020304" pitchFamily="18" charset="0"/>
              <a:cs typeface="Times New Roman" panose="02020603050405020304" pitchFamily="18" charset="0"/>
            </a:endParaRPr>
          </a:p>
          <a:p>
            <a:pPr marL="358775" indent="-358775">
              <a:spcBef>
                <a:spcPts val="600"/>
              </a:spcBef>
              <a:spcAft>
                <a:spcPts val="600"/>
              </a:spcAft>
            </a:pPr>
            <a:r>
              <a:rPr lang="en-US" altLang="zh-CN" sz="1600" b="1" dirty="0">
                <a:latin typeface="Times New Roman" panose="02020603050405020304" pitchFamily="18" charset="0"/>
                <a:cs typeface="Times New Roman" panose="02020603050405020304" pitchFamily="18" charset="0"/>
              </a:rPr>
              <a:t>[2]	</a:t>
            </a:r>
            <a:r>
              <a:rPr lang="en-US" altLang="zh-CN" sz="1600" b="1" dirty="0" err="1">
                <a:latin typeface="Times New Roman" panose="02020603050405020304" pitchFamily="18" charset="0"/>
                <a:cs typeface="Times New Roman" panose="02020603050405020304" pitchFamily="18" charset="0"/>
              </a:rPr>
              <a:t>Checkoway</a:t>
            </a:r>
            <a:r>
              <a:rPr lang="en-US" altLang="zh-CN" sz="1600" b="1" dirty="0">
                <a:latin typeface="Times New Roman" panose="02020603050405020304" pitchFamily="18" charset="0"/>
                <a:cs typeface="Times New Roman" panose="02020603050405020304" pitchFamily="18" charset="0"/>
              </a:rPr>
              <a:t> S, </a:t>
            </a:r>
            <a:r>
              <a:rPr lang="en-US" altLang="zh-CN" sz="1600" b="1" dirty="0" err="1">
                <a:latin typeface="Times New Roman" panose="02020603050405020304" pitchFamily="18" charset="0"/>
                <a:cs typeface="Times New Roman" panose="02020603050405020304" pitchFamily="18" charset="0"/>
              </a:rPr>
              <a:t>Niederhagen</a:t>
            </a:r>
            <a:r>
              <a:rPr lang="en-US" altLang="zh-CN" sz="1600" b="1" dirty="0">
                <a:latin typeface="Times New Roman" panose="02020603050405020304" pitchFamily="18" charset="0"/>
                <a:cs typeface="Times New Roman" panose="02020603050405020304" pitchFamily="18" charset="0"/>
              </a:rPr>
              <a:t> R, </a:t>
            </a:r>
            <a:r>
              <a:rPr lang="en-US" altLang="zh-CN" sz="1600" b="1" dirty="0" err="1">
                <a:latin typeface="Times New Roman" panose="02020603050405020304" pitchFamily="18" charset="0"/>
                <a:cs typeface="Times New Roman" panose="02020603050405020304" pitchFamily="18" charset="0"/>
              </a:rPr>
              <a:t>Everspaugh</a:t>
            </a:r>
            <a:r>
              <a:rPr lang="en-US" altLang="zh-CN" sz="1600" b="1" dirty="0">
                <a:latin typeface="Times New Roman" panose="02020603050405020304" pitchFamily="18" charset="0"/>
                <a:cs typeface="Times New Roman" panose="02020603050405020304" pitchFamily="18" charset="0"/>
              </a:rPr>
              <a:t> A, </a:t>
            </a:r>
            <a:r>
              <a:rPr lang="en-US" altLang="zh-CN" sz="1600" b="1">
                <a:latin typeface="Times New Roman" panose="02020603050405020304" pitchFamily="18" charset="0"/>
                <a:cs typeface="Times New Roman" panose="02020603050405020304" pitchFamily="18" charset="0"/>
              </a:rPr>
              <a:t>et al. </a:t>
            </a:r>
            <a:r>
              <a:rPr lang="en-US" altLang="zh-CN" sz="1600" b="1" dirty="0">
                <a:latin typeface="Times New Roman" panose="02020603050405020304" pitchFamily="18" charset="0"/>
                <a:cs typeface="Times New Roman" panose="02020603050405020304" pitchFamily="18" charset="0"/>
              </a:rPr>
              <a:t>On the practical exploitability of dual EC in </a:t>
            </a:r>
            <a:r>
              <a:rPr lang="en-US" altLang="zh-CN" sz="1600" b="1">
                <a:latin typeface="Times New Roman" panose="02020603050405020304" pitchFamily="18" charset="0"/>
                <a:cs typeface="Times New Roman" panose="02020603050405020304" pitchFamily="18" charset="0"/>
              </a:rPr>
              <a:t>TLS implementations. </a:t>
            </a:r>
            <a:r>
              <a:rPr lang="en-US" altLang="zh-CN" sz="1600" b="1" dirty="0">
                <a:latin typeface="Times New Roman" panose="02020603050405020304" pitchFamily="18" charset="0"/>
                <a:cs typeface="Times New Roman" panose="02020603050405020304" pitchFamily="18" charset="0"/>
              </a:rPr>
              <a:t>USENIX Security 2014</a:t>
            </a:r>
            <a:r>
              <a:rPr lang="en-US" altLang="zh-CN" sz="1600" b="1">
                <a:latin typeface="Times New Roman" panose="02020603050405020304" pitchFamily="18" charset="0"/>
                <a:cs typeface="Times New Roman" panose="02020603050405020304" pitchFamily="18" charset="0"/>
              </a:rPr>
              <a:t>,</a:t>
            </a:r>
            <a:r>
              <a:rPr lang="zh-CN" altLang="en-US" sz="1600" b="1">
                <a:latin typeface="Times New Roman" panose="02020603050405020304" pitchFamily="18" charset="0"/>
                <a:cs typeface="Times New Roman" panose="02020603050405020304" pitchFamily="18" charset="0"/>
              </a:rPr>
              <a:t> </a:t>
            </a:r>
            <a:r>
              <a:rPr lang="en-US" altLang="zh-CN" sz="1600" b="1">
                <a:latin typeface="Times New Roman" panose="02020603050405020304" pitchFamily="18" charset="0"/>
                <a:cs typeface="Times New Roman" panose="02020603050405020304" pitchFamily="18" charset="0"/>
              </a:rPr>
              <a:t>pp. </a:t>
            </a:r>
            <a:r>
              <a:rPr lang="en-US" altLang="zh-CN" sz="1600" b="1" dirty="0">
                <a:latin typeface="Times New Roman" panose="02020603050405020304" pitchFamily="18" charset="0"/>
                <a:cs typeface="Times New Roman" panose="02020603050405020304" pitchFamily="18" charset="0"/>
              </a:rPr>
              <a:t>319</a:t>
            </a:r>
            <a:r>
              <a:rPr lang="en-US" altLang="zh-CN" sz="1600" b="1">
                <a:latin typeface="Times New Roman" panose="02020603050405020304" pitchFamily="18" charset="0"/>
                <a:cs typeface="Times New Roman" panose="02020603050405020304" pitchFamily="18" charset="0"/>
              </a:rPr>
              <a:t>−335.</a:t>
            </a:r>
            <a:endParaRPr lang="en-US" altLang="zh-CN" sz="16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1461887-D2D6-9F2A-A1A6-3D13CFC3C687}"/>
              </a:ext>
            </a:extLst>
          </p:cNvPr>
          <p:cNvPicPr>
            <a:picLocks noChangeAspect="1"/>
          </p:cNvPicPr>
          <p:nvPr/>
        </p:nvPicPr>
        <p:blipFill>
          <a:blip r:embed="rId2"/>
          <a:stretch>
            <a:fillRect/>
          </a:stretch>
        </p:blipFill>
        <p:spPr>
          <a:xfrm>
            <a:off x="8839161" y="895880"/>
            <a:ext cx="2858161" cy="1269021"/>
          </a:xfrm>
          <a:prstGeom prst="rect">
            <a:avLst/>
          </a:prstGeom>
        </p:spPr>
      </p:pic>
      <p:sp>
        <p:nvSpPr>
          <p:cNvPr id="8" name="文本框 7">
            <a:extLst>
              <a:ext uri="{FF2B5EF4-FFF2-40B4-BE49-F238E27FC236}">
                <a16:creationId xmlns:a16="http://schemas.microsoft.com/office/drawing/2014/main" id="{970F3356-6B80-8A25-6B79-1390A0423BD3}"/>
              </a:ext>
            </a:extLst>
          </p:cNvPr>
          <p:cNvSpPr txBox="1"/>
          <p:nvPr/>
        </p:nvSpPr>
        <p:spPr>
          <a:xfrm>
            <a:off x="8720506" y="2176301"/>
            <a:ext cx="3095469" cy="338554"/>
          </a:xfrm>
          <a:prstGeom prst="rect">
            <a:avLst/>
          </a:prstGeom>
          <a:noFill/>
        </p:spPr>
        <p:txBody>
          <a:bodyPr wrap="square" rtlCol="0">
            <a:spAutoFit/>
          </a:bodyPr>
          <a:lstStyle/>
          <a:p>
            <a:pPr algn="ct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RSA</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公司卖往中国的网银令牌</a:t>
            </a:r>
            <a:endParaRPr kumimoji="1" lang="en-US" altLang="zh-CN" sz="1600" b="1" dirty="0">
              <a:solidFill>
                <a:schemeClr val="accent1"/>
              </a:solidFill>
              <a:latin typeface="Arial" panose="020B0604020202020204" pitchFamily="34" charset="0"/>
              <a:ea typeface="Heiti SC Light" charset="-122"/>
              <a:cs typeface="Arial" panose="020B0604020202020204" pitchFamily="34" charset="0"/>
            </a:endParaRPr>
          </a:p>
        </p:txBody>
      </p:sp>
      <p:pic>
        <p:nvPicPr>
          <p:cNvPr id="4" name="图片 3">
            <a:extLst>
              <a:ext uri="{FF2B5EF4-FFF2-40B4-BE49-F238E27FC236}">
                <a16:creationId xmlns:a16="http://schemas.microsoft.com/office/drawing/2014/main" id="{BD6CA082-41FA-7FF9-D683-0DCEE039C3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2588" y="2620300"/>
            <a:ext cx="2731302" cy="1702116"/>
          </a:xfrm>
          <a:prstGeom prst="rect">
            <a:avLst/>
          </a:prstGeom>
        </p:spPr>
      </p:pic>
      <p:sp>
        <p:nvSpPr>
          <p:cNvPr id="14" name="文本框 13">
            <a:extLst>
              <a:ext uri="{FF2B5EF4-FFF2-40B4-BE49-F238E27FC236}">
                <a16:creationId xmlns:a16="http://schemas.microsoft.com/office/drawing/2014/main" id="{CD39588F-509A-8DE0-4663-99DF884F73EA}"/>
              </a:ext>
            </a:extLst>
          </p:cNvPr>
          <p:cNvSpPr txBox="1"/>
          <p:nvPr/>
        </p:nvSpPr>
        <p:spPr>
          <a:xfrm>
            <a:off x="8720506" y="4333341"/>
            <a:ext cx="3095469"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美国</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NSA</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总部远景</a:t>
            </a:r>
            <a:endParaRPr kumimoji="1" lang="en-US" altLang="zh-CN" sz="1600" b="1" dirty="0">
              <a:solidFill>
                <a:schemeClr val="accent1"/>
              </a:solidFill>
              <a:latin typeface="Arial" panose="020B0604020202020204" pitchFamily="34" charset="0"/>
              <a:ea typeface="Heiti SC Light" charset="-122"/>
              <a:cs typeface="Arial" panose="020B0604020202020204" pitchFamily="34" charset="0"/>
            </a:endParaRPr>
          </a:p>
        </p:txBody>
      </p:sp>
      <p:pic>
        <p:nvPicPr>
          <p:cNvPr id="1026" name="Picture 2">
            <a:extLst>
              <a:ext uri="{FF2B5EF4-FFF2-40B4-BE49-F238E27FC236}">
                <a16:creationId xmlns:a16="http://schemas.microsoft.com/office/drawing/2014/main" id="{253A14E2-12BB-1F24-F2EA-BC28FDCFA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926" y="4728756"/>
            <a:ext cx="2714626" cy="1528763"/>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9FDF549-58DA-2A9C-5F23-14DBAD34552E}"/>
              </a:ext>
            </a:extLst>
          </p:cNvPr>
          <p:cNvSpPr txBox="1"/>
          <p:nvPr/>
        </p:nvSpPr>
        <p:spPr>
          <a:xfrm>
            <a:off x="8720506" y="6312872"/>
            <a:ext cx="3095469"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美国</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NSA</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总部</a:t>
            </a:r>
            <a:endParaRPr kumimoji="1" lang="en-US" altLang="zh-CN" sz="1600"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216608766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F1C60-6A79-DA7A-7690-8418EA5B4D0E}"/>
              </a:ext>
            </a:extLst>
          </p:cNvPr>
          <p:cNvSpPr>
            <a:spLocks noGrp="1"/>
          </p:cNvSpPr>
          <p:nvPr>
            <p:ph type="title"/>
          </p:nvPr>
        </p:nvSpPr>
        <p:spPr/>
        <p:txBody>
          <a:bodyPr/>
          <a:lstStyle/>
          <a:p>
            <a:r>
              <a:rPr lang="zh-CN" altLang="en-US" dirty="0"/>
              <a:t>现有国际标准可能存在后门</a:t>
            </a:r>
          </a:p>
        </p:txBody>
      </p:sp>
      <p:sp>
        <p:nvSpPr>
          <p:cNvPr id="5" name="文本框 4">
            <a:extLst>
              <a:ext uri="{FF2B5EF4-FFF2-40B4-BE49-F238E27FC236}">
                <a16:creationId xmlns:a16="http://schemas.microsoft.com/office/drawing/2014/main" id="{6988F1F1-D305-F8FF-4B42-921C03CBC368}"/>
              </a:ext>
            </a:extLst>
          </p:cNvPr>
          <p:cNvSpPr txBox="1"/>
          <p:nvPr/>
        </p:nvSpPr>
        <p:spPr>
          <a:xfrm>
            <a:off x="463732" y="994168"/>
            <a:ext cx="11168742" cy="4893647"/>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700" b="0" i="0" dirty="0">
                <a:solidFill>
                  <a:srgbClr val="000000"/>
                </a:solidFill>
                <a:effectLst/>
                <a:latin typeface="Arial" panose="020B0604020202020204" pitchFamily="34" charset="0"/>
              </a:rPr>
              <a:t>RSA Security</a:t>
            </a:r>
            <a:r>
              <a:rPr lang="zh-CN" altLang="en-US" sz="1700" b="0" i="0" dirty="0">
                <a:solidFill>
                  <a:srgbClr val="000000"/>
                </a:solidFill>
                <a:effectLst/>
                <a:latin typeface="Arial" panose="020B0604020202020204" pitchFamily="34" charset="0"/>
              </a:rPr>
              <a:t>公司由</a:t>
            </a:r>
            <a:r>
              <a:rPr lang="en-US" altLang="zh-CN" sz="1700" b="0" i="0" dirty="0">
                <a:solidFill>
                  <a:srgbClr val="000000"/>
                </a:solidFill>
                <a:effectLst/>
                <a:latin typeface="Arial" panose="020B0604020202020204" pitchFamily="34" charset="0"/>
              </a:rPr>
              <a:t>RSA</a:t>
            </a:r>
            <a:r>
              <a:rPr lang="zh-CN" altLang="en-US" sz="1700" b="0" i="0" dirty="0">
                <a:solidFill>
                  <a:srgbClr val="000000"/>
                </a:solidFill>
                <a:effectLst/>
                <a:latin typeface="Arial" panose="020B0604020202020204" pitchFamily="34" charset="0"/>
              </a:rPr>
              <a:t>算法的发明者</a:t>
            </a:r>
            <a:r>
              <a:rPr lang="en-US" altLang="zh-CN" sz="1700" b="0" i="0" dirty="0">
                <a:solidFill>
                  <a:srgbClr val="000000"/>
                </a:solidFill>
                <a:effectLst/>
                <a:latin typeface="Arial" panose="020B0604020202020204" pitchFamily="34" charset="0"/>
              </a:rPr>
              <a:t>Rivest, Shamir</a:t>
            </a:r>
            <a:r>
              <a:rPr lang="zh-CN" altLang="en-US" sz="1700" b="0" i="0" dirty="0">
                <a:solidFill>
                  <a:srgbClr val="000000"/>
                </a:solidFill>
                <a:effectLst/>
                <a:latin typeface="Arial" panose="020B0604020202020204" pitchFamily="34" charset="0"/>
              </a:rPr>
              <a:t>和</a:t>
            </a:r>
            <a:r>
              <a:rPr lang="en-US" altLang="zh-CN" sz="1700" b="0" i="0" dirty="0">
                <a:solidFill>
                  <a:srgbClr val="000000"/>
                </a:solidFill>
                <a:effectLst/>
                <a:latin typeface="Arial" panose="020B0604020202020204" pitchFamily="34" charset="0"/>
              </a:rPr>
              <a:t>Adleman</a:t>
            </a:r>
            <a:r>
              <a:rPr lang="zh-CN" altLang="en-US" sz="1700" b="0" i="0" dirty="0">
                <a:solidFill>
                  <a:srgbClr val="000000"/>
                </a:solidFill>
                <a:effectLst/>
                <a:latin typeface="Arial" panose="020B0604020202020204" pitchFamily="34" charset="0"/>
              </a:rPr>
              <a:t>在</a:t>
            </a:r>
            <a:r>
              <a:rPr lang="en-US" altLang="zh-CN" sz="1700" b="0" i="0" dirty="0">
                <a:solidFill>
                  <a:srgbClr val="000000"/>
                </a:solidFill>
                <a:effectLst/>
                <a:latin typeface="Arial" panose="020B0604020202020204" pitchFamily="34" charset="0"/>
              </a:rPr>
              <a:t>1982</a:t>
            </a:r>
            <a:r>
              <a:rPr lang="zh-CN" altLang="en-US" sz="1700" b="0" i="0" dirty="0">
                <a:solidFill>
                  <a:srgbClr val="000000"/>
                </a:solidFill>
                <a:effectLst/>
                <a:latin typeface="Arial" panose="020B0604020202020204" pitchFamily="34" charset="0"/>
              </a:rPr>
              <a:t>年创立，随后在</a:t>
            </a:r>
            <a:r>
              <a:rPr lang="en-US" altLang="zh-CN" sz="1700" b="0" i="0" dirty="0">
                <a:solidFill>
                  <a:srgbClr val="000000"/>
                </a:solidFill>
                <a:effectLst/>
                <a:latin typeface="Arial" panose="020B0604020202020204" pitchFamily="34" charset="0"/>
              </a:rPr>
              <a:t>2006</a:t>
            </a:r>
            <a:r>
              <a:rPr lang="zh-CN" altLang="en-US" sz="1700" b="0" i="0" dirty="0">
                <a:solidFill>
                  <a:srgbClr val="000000"/>
                </a:solidFill>
                <a:effectLst/>
                <a:latin typeface="Arial" panose="020B0604020202020204" pitchFamily="34" charset="0"/>
              </a:rPr>
              <a:t>年以</a:t>
            </a:r>
            <a:r>
              <a:rPr lang="en-US" altLang="zh-CN" sz="1700" b="0" i="0" dirty="0">
                <a:solidFill>
                  <a:srgbClr val="000000"/>
                </a:solidFill>
                <a:effectLst/>
                <a:latin typeface="Arial" panose="020B0604020202020204" pitchFamily="34" charset="0"/>
              </a:rPr>
              <a:t>21</a:t>
            </a:r>
            <a:r>
              <a:rPr lang="zh-CN" altLang="en-US" sz="1700" b="0" i="0" dirty="0">
                <a:solidFill>
                  <a:srgbClr val="000000"/>
                </a:solidFill>
                <a:effectLst/>
                <a:latin typeface="Arial" panose="020B0604020202020204" pitchFamily="34" charset="0"/>
              </a:rPr>
              <a:t>亿美元的价格被</a:t>
            </a:r>
            <a:r>
              <a:rPr lang="en-US" altLang="zh-CN" sz="1700" b="0" i="0" dirty="0">
                <a:solidFill>
                  <a:srgbClr val="000000"/>
                </a:solidFill>
                <a:effectLst/>
                <a:latin typeface="Arial" panose="020B0604020202020204" pitchFamily="34" charset="0"/>
              </a:rPr>
              <a:t>EMC</a:t>
            </a:r>
            <a:r>
              <a:rPr lang="zh-CN" altLang="en-US" sz="1700" b="0" i="0" dirty="0">
                <a:solidFill>
                  <a:srgbClr val="000000"/>
                </a:solidFill>
                <a:effectLst/>
                <a:latin typeface="Arial" panose="020B0604020202020204" pitchFamily="34" charset="0"/>
              </a:rPr>
              <a:t>公司收购</a:t>
            </a:r>
            <a:endParaRPr lang="en-US" altLang="zh-CN" sz="1700" b="0" i="0" dirty="0">
              <a:solidFill>
                <a:srgbClr val="000000"/>
              </a:solidFill>
              <a:effectLst/>
              <a:latin typeface="Arial" panose="020B0604020202020204" pitchFamily="34" charset="0"/>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2006</a:t>
            </a:r>
            <a:r>
              <a:rPr lang="zh-CN" altLang="en-US" sz="1700" dirty="0">
                <a:latin typeface="+mn-ea"/>
                <a:ea typeface="+mn-ea"/>
              </a:rPr>
              <a:t>年上半年，</a:t>
            </a:r>
            <a:r>
              <a:rPr lang="en-US" altLang="zh-CN" sz="1700" dirty="0">
                <a:latin typeface="+mn-ea"/>
                <a:ea typeface="+mn-ea"/>
              </a:rPr>
              <a:t>RSA</a:t>
            </a:r>
            <a:r>
              <a:rPr lang="zh-CN" altLang="en-US" sz="1700" dirty="0">
                <a:latin typeface="+mn-ea"/>
                <a:ea typeface="+mn-ea"/>
              </a:rPr>
              <a:t>和美国大多数科技公司一样，把</a:t>
            </a:r>
            <a:r>
              <a:rPr lang="en-US" altLang="zh-CN" sz="1700" dirty="0">
                <a:latin typeface="+mn-ea"/>
                <a:ea typeface="+mn-ea"/>
              </a:rPr>
              <a:t>NSA</a:t>
            </a:r>
            <a:r>
              <a:rPr lang="zh-CN" altLang="en-US" sz="1700" dirty="0">
                <a:latin typeface="+mn-ea"/>
                <a:ea typeface="+mn-ea"/>
              </a:rPr>
              <a:t>看作共同抵御海外黑客的伙伴。据</a:t>
            </a:r>
            <a:r>
              <a:rPr lang="en-US" altLang="zh-CN" sz="1700" dirty="0">
                <a:latin typeface="+mn-ea"/>
                <a:ea typeface="+mn-ea"/>
              </a:rPr>
              <a:t>RSA</a:t>
            </a:r>
            <a:r>
              <a:rPr lang="zh-CN" altLang="en-US" sz="1700" dirty="0">
                <a:latin typeface="+mn-ea"/>
                <a:ea typeface="+mn-ea"/>
              </a:rPr>
              <a:t>前员工透露，该公司新</a:t>
            </a:r>
            <a:r>
              <a:rPr lang="en-US" altLang="zh-CN" sz="1700" dirty="0">
                <a:latin typeface="+mn-ea"/>
                <a:ea typeface="+mn-ea"/>
              </a:rPr>
              <a:t>CEO Art </a:t>
            </a:r>
            <a:r>
              <a:rPr lang="en-US" altLang="zh-CN" sz="1700" dirty="0" err="1">
                <a:latin typeface="+mn-ea"/>
                <a:ea typeface="+mn-ea"/>
              </a:rPr>
              <a:t>Coviello</a:t>
            </a:r>
            <a:r>
              <a:rPr lang="zh-CN" altLang="en-US" sz="1700" dirty="0">
                <a:latin typeface="+mn-ea"/>
                <a:ea typeface="+mn-ea"/>
              </a:rPr>
              <a:t>及其团队依然希望被视为科技先锋，</a:t>
            </a:r>
            <a:r>
              <a:rPr lang="en-US" altLang="zh-CN" sz="1700" dirty="0">
                <a:latin typeface="+mn-ea"/>
                <a:ea typeface="+mn-ea"/>
              </a:rPr>
              <a:t>NSA</a:t>
            </a:r>
            <a:r>
              <a:rPr lang="zh-CN" altLang="en-US" sz="1700" dirty="0">
                <a:latin typeface="+mn-ea"/>
                <a:ea typeface="+mn-ea"/>
              </a:rPr>
              <a:t>正好给了他们这个机会。</a:t>
            </a:r>
            <a:r>
              <a:rPr lang="en-US" altLang="zh-CN" sz="1700" b="1" dirty="0">
                <a:solidFill>
                  <a:srgbClr val="C00000"/>
                </a:solidFill>
                <a:latin typeface="+mn-ea"/>
                <a:ea typeface="+mn-ea"/>
              </a:rPr>
              <a:t>NSA</a:t>
            </a:r>
            <a:r>
              <a:rPr lang="zh-CN" altLang="en-US" sz="1700" b="1" dirty="0">
                <a:solidFill>
                  <a:srgbClr val="C00000"/>
                </a:solidFill>
                <a:latin typeface="+mn-ea"/>
                <a:ea typeface="+mn-ea"/>
              </a:rPr>
              <a:t>内部开发</a:t>
            </a:r>
            <a:r>
              <a:rPr lang="zh-CN" altLang="en-US" sz="1700" dirty="0">
                <a:latin typeface="+mn-ea"/>
                <a:ea typeface="+mn-ea"/>
              </a:rPr>
              <a:t>的一种名为双椭圆曲线</a:t>
            </a:r>
            <a:r>
              <a:rPr lang="en-US" altLang="zh-CN" sz="1700" dirty="0">
                <a:latin typeface="+mn-ea"/>
                <a:ea typeface="+mn-ea"/>
              </a:rPr>
              <a:t>(Dual Elliptic Curve)</a:t>
            </a:r>
            <a:r>
              <a:rPr lang="zh-CN" altLang="en-US" sz="1700" dirty="0">
                <a:latin typeface="+mn-ea"/>
                <a:ea typeface="+mn-ea"/>
              </a:rPr>
              <a:t>的算法当时即将获得</a:t>
            </a:r>
            <a:r>
              <a:rPr lang="en-US" altLang="zh-CN" sz="1700" dirty="0">
                <a:latin typeface="+mn-ea"/>
                <a:ea typeface="+mn-ea"/>
              </a:rPr>
              <a:t>NIST(</a:t>
            </a:r>
            <a:r>
              <a:rPr lang="zh-CN" altLang="en-US" sz="1700" dirty="0">
                <a:latin typeface="+mn-ea"/>
                <a:ea typeface="+mn-ea"/>
              </a:rPr>
              <a:t>美国国家标准研究所</a:t>
            </a:r>
            <a:r>
              <a:rPr lang="en-US" altLang="zh-CN" sz="1700" dirty="0">
                <a:latin typeface="+mn-ea"/>
                <a:ea typeface="+mn-ea"/>
              </a:rPr>
              <a:t>)</a:t>
            </a:r>
            <a:r>
              <a:rPr lang="zh-CN" altLang="en-US" sz="1700" b="1" dirty="0">
                <a:solidFill>
                  <a:srgbClr val="C00000"/>
                </a:solidFill>
                <a:latin typeface="+mn-ea"/>
                <a:ea typeface="+mn-ea"/>
              </a:rPr>
              <a:t>认证为可用于生成随机数的四种算法之一</a:t>
            </a:r>
            <a:r>
              <a:rPr lang="zh-CN" altLang="en-US" sz="1700" dirty="0">
                <a:latin typeface="+mn-ea"/>
                <a:ea typeface="+mn-ea"/>
              </a:rPr>
              <a:t>。对于面向政府客户的产品来说，</a:t>
            </a:r>
            <a:r>
              <a:rPr lang="en-US" altLang="zh-CN" sz="1700" dirty="0">
                <a:latin typeface="+mn-ea"/>
                <a:ea typeface="+mn-ea"/>
              </a:rPr>
              <a:t>NSA</a:t>
            </a:r>
            <a:r>
              <a:rPr lang="zh-CN" altLang="en-US" sz="1700" dirty="0">
                <a:latin typeface="+mn-ea"/>
                <a:ea typeface="+mn-ea"/>
              </a:rPr>
              <a:t>的认证是必不可少的，很多其它行业也行看重这一认证</a:t>
            </a:r>
            <a:endParaRPr lang="en-US" altLang="zh-CN" sz="17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一位熟悉事件进展的内部人士称，在双椭圆曲线算法还没有通过</a:t>
            </a:r>
            <a:r>
              <a:rPr lang="en-US" altLang="zh-CN" sz="1700" dirty="0">
                <a:latin typeface="+mn-ea"/>
                <a:ea typeface="+mn-ea"/>
              </a:rPr>
              <a:t>NIST</a:t>
            </a:r>
            <a:r>
              <a:rPr lang="zh-CN" altLang="en-US" sz="1700" dirty="0">
                <a:latin typeface="+mn-ea"/>
                <a:ea typeface="+mn-ea"/>
              </a:rPr>
              <a:t>认证时，</a:t>
            </a:r>
            <a:r>
              <a:rPr lang="en-US" altLang="zh-CN" sz="1700" dirty="0">
                <a:latin typeface="+mn-ea"/>
                <a:ea typeface="+mn-ea"/>
              </a:rPr>
              <a:t>RSA</a:t>
            </a:r>
            <a:r>
              <a:rPr lang="zh-CN" altLang="en-US" sz="1700" dirty="0">
                <a:latin typeface="+mn-ea"/>
                <a:ea typeface="+mn-ea"/>
              </a:rPr>
              <a:t>就已经</a:t>
            </a:r>
            <a:r>
              <a:rPr lang="zh-CN" altLang="en-US" sz="1700" b="1" dirty="0">
                <a:solidFill>
                  <a:srgbClr val="C00000"/>
                </a:solidFill>
                <a:latin typeface="+mn-ea"/>
                <a:ea typeface="+mn-ea"/>
              </a:rPr>
              <a:t>将这一算法用于自己的产品</a:t>
            </a:r>
            <a:r>
              <a:rPr lang="zh-CN" altLang="en-US" sz="1700" dirty="0">
                <a:latin typeface="+mn-ea"/>
                <a:ea typeface="+mn-ea"/>
              </a:rPr>
              <a:t>，随后，</a:t>
            </a:r>
            <a:r>
              <a:rPr lang="en-US" altLang="zh-CN" sz="1700" dirty="0">
                <a:latin typeface="+mn-ea"/>
                <a:ea typeface="+mn-ea"/>
              </a:rPr>
              <a:t>NSA</a:t>
            </a:r>
            <a:r>
              <a:rPr lang="zh-CN" altLang="en-US" sz="1700" dirty="0">
                <a:latin typeface="+mn-ea"/>
                <a:ea typeface="+mn-ea"/>
              </a:rPr>
              <a:t>开始向美国政府内部推行这种算法，从而促使</a:t>
            </a:r>
            <a:r>
              <a:rPr lang="en-US" altLang="zh-CN" sz="1700" dirty="0">
                <a:latin typeface="+mn-ea"/>
                <a:ea typeface="+mn-ea"/>
              </a:rPr>
              <a:t>NIST</a:t>
            </a:r>
            <a:r>
              <a:rPr lang="zh-CN" altLang="en-US" sz="1700" dirty="0">
                <a:latin typeface="+mn-ea"/>
                <a:ea typeface="+mn-ea"/>
              </a:rPr>
              <a:t>通过认证。从此，双椭圆算法成为了</a:t>
            </a:r>
            <a:r>
              <a:rPr lang="en-US" altLang="zh-CN" sz="1700" dirty="0">
                <a:latin typeface="+mn-ea"/>
                <a:ea typeface="+mn-ea"/>
              </a:rPr>
              <a:t>RSA</a:t>
            </a:r>
            <a:r>
              <a:rPr lang="zh-CN" altLang="en-US" sz="1700" dirty="0">
                <a:latin typeface="+mn-ea"/>
                <a:ea typeface="+mn-ea"/>
              </a:rPr>
              <a:t>安全软件中生成随机数的默认算法。该公司前员工称，决策者商业领袖而非技术人员，因此并未觉得其中有何不妥</a:t>
            </a:r>
            <a:endParaRPr lang="en-US" altLang="zh-CN" sz="17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700" b="0" i="0" dirty="0">
                <a:solidFill>
                  <a:srgbClr val="000000"/>
                </a:solidFill>
                <a:effectLst/>
                <a:latin typeface="Arial" panose="020B0604020202020204" pitchFamily="34" charset="0"/>
              </a:rPr>
              <a:t>一年之中，对于双椭圆算法的质疑声从未间断。密码学权威</a:t>
            </a:r>
            <a:r>
              <a:rPr lang="en-US" altLang="zh-CN" sz="1700" b="0" i="0" dirty="0">
                <a:solidFill>
                  <a:srgbClr val="000000"/>
                </a:solidFill>
                <a:effectLst/>
                <a:latin typeface="Arial" panose="020B0604020202020204" pitchFamily="34" charset="0"/>
              </a:rPr>
              <a:t>Bruce </a:t>
            </a:r>
            <a:r>
              <a:rPr lang="en-US" altLang="zh-CN" sz="1700" b="0" i="0" dirty="0" err="1">
                <a:solidFill>
                  <a:srgbClr val="000000"/>
                </a:solidFill>
                <a:effectLst/>
                <a:latin typeface="Arial" panose="020B0604020202020204" pitchFamily="34" charset="0"/>
              </a:rPr>
              <a:t>Schneier</a:t>
            </a:r>
            <a:r>
              <a:rPr lang="zh-CN" altLang="en-US" sz="1700" b="0" i="0" dirty="0">
                <a:solidFill>
                  <a:srgbClr val="000000"/>
                </a:solidFill>
                <a:effectLst/>
                <a:latin typeface="Arial" panose="020B0604020202020204" pitchFamily="34" charset="0"/>
              </a:rPr>
              <a:t>在一篇文章中称，该算法公式中的弱点“只能被称为后门”</a:t>
            </a:r>
            <a:endParaRPr lang="en-US" altLang="zh-CN" sz="1700" b="0" i="0" dirty="0">
              <a:solidFill>
                <a:srgbClr val="000000"/>
              </a:solidFill>
              <a:effectLst/>
              <a:latin typeface="Arial" panose="020B0604020202020204" pitchFamily="34" charset="0"/>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2007</a:t>
            </a:r>
            <a:r>
              <a:rPr lang="zh-CN" altLang="en-US" sz="1700" dirty="0">
                <a:latin typeface="+mn-ea"/>
                <a:ea typeface="+mn-ea"/>
              </a:rPr>
              <a:t>年，微软研究人员</a:t>
            </a:r>
            <a:r>
              <a:rPr lang="en-US" altLang="zh-CN" sz="1700" dirty="0" err="1">
                <a:latin typeface="+mn-ea"/>
                <a:ea typeface="+mn-ea"/>
              </a:rPr>
              <a:t>Shumow</a:t>
            </a:r>
            <a:r>
              <a:rPr lang="zh-CN" altLang="en-US" sz="1700" dirty="0">
                <a:latin typeface="+mn-ea"/>
                <a:ea typeface="+mn-ea"/>
              </a:rPr>
              <a:t>和</a:t>
            </a:r>
            <a:r>
              <a:rPr lang="en-US" altLang="zh-CN" sz="1700" dirty="0">
                <a:latin typeface="+mn-ea"/>
                <a:ea typeface="+mn-ea"/>
              </a:rPr>
              <a:t>Ferguson</a:t>
            </a:r>
            <a:r>
              <a:rPr lang="zh-CN" altLang="en-US" sz="1700" dirty="0">
                <a:latin typeface="+mn-ea"/>
                <a:ea typeface="+mn-ea"/>
              </a:rPr>
              <a:t>发现，</a:t>
            </a:r>
            <a:r>
              <a:rPr lang="en-US" altLang="zh-CN" sz="1700" dirty="0" err="1">
                <a:latin typeface="+mn-ea"/>
                <a:ea typeface="+mn-ea"/>
              </a:rPr>
              <a:t>Dual_EC_DRBG</a:t>
            </a:r>
            <a:r>
              <a:rPr lang="zh-CN" altLang="en-US" sz="1700" dirty="0">
                <a:latin typeface="+mn-ea"/>
                <a:ea typeface="+mn-ea"/>
              </a:rPr>
              <a:t>算法可以被植入后门。</a:t>
            </a:r>
            <a:r>
              <a:rPr lang="zh-CN" altLang="en-US" sz="1700" b="1" dirty="0">
                <a:solidFill>
                  <a:srgbClr val="C00000"/>
                </a:solidFill>
                <a:latin typeface="+mn-ea"/>
                <a:ea typeface="+mn-ea"/>
              </a:rPr>
              <a:t>如果算法中使用的常数经过特殊选择，并且用来选择这些常数所使用的数据被算法设计者保存下来，那么该算法设计者在知道该算法生成随机序列的前</a:t>
            </a:r>
            <a:r>
              <a:rPr lang="en-US" altLang="zh-CN" sz="1700" b="1" dirty="0">
                <a:solidFill>
                  <a:srgbClr val="C00000"/>
                </a:solidFill>
                <a:latin typeface="+mn-ea"/>
                <a:ea typeface="+mn-ea"/>
              </a:rPr>
              <a:t>32</a:t>
            </a:r>
            <a:r>
              <a:rPr lang="zh-CN" altLang="en-US" sz="1700" b="1" dirty="0">
                <a:solidFill>
                  <a:srgbClr val="C00000"/>
                </a:solidFill>
                <a:latin typeface="+mn-ea"/>
                <a:ea typeface="+mn-ea"/>
              </a:rPr>
              <a:t>个字节的情况下，可以预知未来所有生成的“随机”序列</a:t>
            </a:r>
            <a:r>
              <a:rPr lang="zh-CN" altLang="en-US" sz="1700" dirty="0">
                <a:latin typeface="+mn-ea"/>
                <a:ea typeface="+mn-ea"/>
              </a:rPr>
              <a:t>。同时这两名研究人员也指出，该算法只是存在植入后门的可能，因为不知道算法的设计者是否知悉该缺陷，也不知道该算法的设计者是如何生成常数</a:t>
            </a:r>
            <a:r>
              <a:rPr lang="en-US" altLang="zh-CN" sz="1700" dirty="0">
                <a:latin typeface="+mn-ea"/>
                <a:ea typeface="+mn-ea"/>
              </a:rPr>
              <a:t>Q</a:t>
            </a:r>
            <a:r>
              <a:rPr lang="zh-CN" altLang="en-US" sz="1700" dirty="0">
                <a:latin typeface="+mn-ea"/>
                <a:ea typeface="+mn-ea"/>
              </a:rPr>
              <a:t>的，所以也无法确定他们是否能够知道那些后门数据，该结论</a:t>
            </a:r>
            <a:r>
              <a:rPr lang="zh-CN" altLang="en-US" sz="1700" b="1" dirty="0">
                <a:solidFill>
                  <a:srgbClr val="C00000"/>
                </a:solidFill>
                <a:latin typeface="+mn-ea"/>
                <a:ea typeface="+mn-ea"/>
              </a:rPr>
              <a:t>不能认定</a:t>
            </a:r>
            <a:r>
              <a:rPr lang="en-US" altLang="zh-CN" sz="1700" b="1" dirty="0">
                <a:solidFill>
                  <a:srgbClr val="C00000"/>
                </a:solidFill>
                <a:latin typeface="+mn-ea"/>
                <a:ea typeface="+mn-ea"/>
              </a:rPr>
              <a:t>NIST</a:t>
            </a:r>
            <a:r>
              <a:rPr lang="zh-CN" altLang="en-US" sz="1700" b="1" dirty="0">
                <a:solidFill>
                  <a:srgbClr val="C00000"/>
                </a:solidFill>
                <a:latin typeface="+mn-ea"/>
                <a:ea typeface="+mn-ea"/>
              </a:rPr>
              <a:t>有意在该算法中植入后门</a:t>
            </a:r>
            <a:endParaRPr lang="en-US" altLang="zh-CN" sz="1700" b="1" dirty="0">
              <a:solidFill>
                <a:srgbClr val="C00000"/>
              </a:solidFill>
              <a:latin typeface="+mn-ea"/>
              <a:ea typeface="+mn-ea"/>
            </a:endParaRPr>
          </a:p>
        </p:txBody>
      </p:sp>
    </p:spTree>
    <p:extLst>
      <p:ext uri="{BB962C8B-B14F-4D97-AF65-F5344CB8AC3E}">
        <p14:creationId xmlns:p14="http://schemas.microsoft.com/office/powerpoint/2010/main" val="212420742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F1C60-6A79-DA7A-7690-8418EA5B4D0E}"/>
              </a:ext>
            </a:extLst>
          </p:cNvPr>
          <p:cNvSpPr>
            <a:spLocks noGrp="1"/>
          </p:cNvSpPr>
          <p:nvPr>
            <p:ph type="title"/>
          </p:nvPr>
        </p:nvSpPr>
        <p:spPr/>
        <p:txBody>
          <a:bodyPr/>
          <a:lstStyle/>
          <a:p>
            <a:r>
              <a:rPr lang="zh-CN" altLang="en-US" dirty="0"/>
              <a:t>现有国际标准可能存在后门</a:t>
            </a:r>
          </a:p>
        </p:txBody>
      </p:sp>
      <p:sp>
        <p:nvSpPr>
          <p:cNvPr id="5" name="文本框 4">
            <a:extLst>
              <a:ext uri="{FF2B5EF4-FFF2-40B4-BE49-F238E27FC236}">
                <a16:creationId xmlns:a16="http://schemas.microsoft.com/office/drawing/2014/main" id="{6988F1F1-D305-F8FF-4B42-921C03CBC368}"/>
              </a:ext>
            </a:extLst>
          </p:cNvPr>
          <p:cNvSpPr txBox="1"/>
          <p:nvPr/>
        </p:nvSpPr>
        <p:spPr>
          <a:xfrm>
            <a:off x="463732" y="994168"/>
            <a:ext cx="11168742" cy="4939814"/>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2013</a:t>
            </a:r>
            <a:r>
              <a:rPr lang="zh-CN" altLang="en-US" sz="1700" dirty="0">
                <a:latin typeface="+mn-ea"/>
                <a:ea typeface="+mn-ea"/>
              </a:rPr>
              <a:t>年</a:t>
            </a:r>
            <a:r>
              <a:rPr lang="en-US" altLang="zh-CN" sz="1700" dirty="0">
                <a:latin typeface="+mn-ea"/>
                <a:ea typeface="+mn-ea"/>
              </a:rPr>
              <a:t>12</a:t>
            </a:r>
            <a:r>
              <a:rPr lang="zh-CN" altLang="en-US" sz="1700" dirty="0">
                <a:latin typeface="+mn-ea"/>
                <a:ea typeface="+mn-ea"/>
              </a:rPr>
              <a:t>月</a:t>
            </a:r>
            <a:r>
              <a:rPr lang="en-US" altLang="zh-CN" sz="1700" dirty="0">
                <a:latin typeface="+mn-ea"/>
                <a:ea typeface="+mn-ea"/>
              </a:rPr>
              <a:t>21</a:t>
            </a:r>
            <a:r>
              <a:rPr lang="zh-CN" altLang="en-US" sz="1700" dirty="0">
                <a:latin typeface="+mn-ea"/>
                <a:ea typeface="+mn-ea"/>
              </a:rPr>
              <a:t>日，美国国安局</a:t>
            </a:r>
            <a:r>
              <a:rPr lang="en-US" altLang="zh-CN" sz="1700" dirty="0">
                <a:latin typeface="+mn-ea"/>
                <a:ea typeface="+mn-ea"/>
              </a:rPr>
              <a:t>(NSA)</a:t>
            </a:r>
            <a:r>
              <a:rPr lang="en-US" altLang="zh-CN" sz="1700" b="1" dirty="0">
                <a:solidFill>
                  <a:srgbClr val="C00000"/>
                </a:solidFill>
                <a:latin typeface="+mn-ea"/>
                <a:ea typeface="+mn-ea"/>
              </a:rPr>
              <a:t>“</a:t>
            </a:r>
            <a:r>
              <a:rPr lang="zh-CN" altLang="en-US" sz="1700" b="1" dirty="0">
                <a:solidFill>
                  <a:srgbClr val="C00000"/>
                </a:solidFill>
                <a:latin typeface="+mn-ea"/>
                <a:ea typeface="+mn-ea"/>
              </a:rPr>
              <a:t>棱镜门”监听丑闻</a:t>
            </a:r>
            <a:r>
              <a:rPr lang="zh-CN" altLang="en-US" sz="1700" dirty="0">
                <a:latin typeface="+mn-ea"/>
                <a:ea typeface="+mn-ea"/>
              </a:rPr>
              <a:t>又有新进展：据路透社报道，</a:t>
            </a:r>
            <a:r>
              <a:rPr lang="en-US" altLang="zh-CN" sz="1700" dirty="0">
                <a:latin typeface="+mn-ea"/>
                <a:ea typeface="+mn-ea"/>
              </a:rPr>
              <a:t>NSA</a:t>
            </a:r>
            <a:r>
              <a:rPr lang="zh-CN" altLang="en-US" sz="1700" dirty="0">
                <a:latin typeface="+mn-ea"/>
                <a:ea typeface="+mn-ea"/>
              </a:rPr>
              <a:t>曾与加密技术公司</a:t>
            </a:r>
            <a:r>
              <a:rPr lang="en-US" altLang="zh-CN" sz="1700" dirty="0">
                <a:latin typeface="+mn-ea"/>
                <a:ea typeface="+mn-ea"/>
              </a:rPr>
              <a:t>RSA</a:t>
            </a:r>
            <a:r>
              <a:rPr lang="zh-CN" altLang="en-US" sz="1700" dirty="0">
                <a:latin typeface="+mn-ea"/>
                <a:ea typeface="+mn-ea"/>
              </a:rPr>
              <a:t>达成了</a:t>
            </a:r>
            <a:r>
              <a:rPr lang="en-US" altLang="zh-CN" sz="1700" dirty="0">
                <a:latin typeface="+mn-ea"/>
                <a:ea typeface="+mn-ea"/>
              </a:rPr>
              <a:t>1000</a:t>
            </a:r>
            <a:r>
              <a:rPr lang="zh-CN" altLang="en-US" sz="1700" dirty="0">
                <a:latin typeface="+mn-ea"/>
                <a:ea typeface="+mn-ea"/>
              </a:rPr>
              <a:t>万美元的协议，要求在移动终端广泛使用的加密技术中放置后门</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两名知情人士称，</a:t>
            </a:r>
            <a:r>
              <a:rPr lang="en-US" altLang="zh-CN" sz="1700" dirty="0">
                <a:latin typeface="+mn-ea"/>
                <a:ea typeface="+mn-ea"/>
              </a:rPr>
              <a:t>RSA</a:t>
            </a:r>
            <a:r>
              <a:rPr lang="zh-CN" altLang="en-US" sz="1700" dirty="0">
                <a:latin typeface="+mn-ea"/>
                <a:ea typeface="+mn-ea"/>
              </a:rPr>
              <a:t>收受了</a:t>
            </a:r>
            <a:r>
              <a:rPr lang="en-US" altLang="zh-CN" sz="1700" dirty="0">
                <a:latin typeface="+mn-ea"/>
                <a:ea typeface="+mn-ea"/>
              </a:rPr>
              <a:t>1000</a:t>
            </a:r>
            <a:r>
              <a:rPr lang="zh-CN" altLang="en-US" sz="1700" dirty="0">
                <a:latin typeface="+mn-ea"/>
                <a:ea typeface="+mn-ea"/>
              </a:rPr>
              <a:t>万美元，将</a:t>
            </a:r>
            <a:r>
              <a:rPr lang="en-US" altLang="zh-CN" sz="1700" dirty="0">
                <a:latin typeface="+mn-ea"/>
                <a:ea typeface="+mn-ea"/>
              </a:rPr>
              <a:t>NSA</a:t>
            </a:r>
            <a:r>
              <a:rPr lang="zh-CN" altLang="en-US" sz="1700" dirty="0">
                <a:latin typeface="+mn-ea"/>
                <a:ea typeface="+mn-ea"/>
              </a:rPr>
              <a:t>提供的方程式设定为</a:t>
            </a:r>
            <a:r>
              <a:rPr lang="en-US" altLang="zh-CN" sz="1700" b="1" dirty="0" err="1">
                <a:solidFill>
                  <a:srgbClr val="C00000"/>
                </a:solidFill>
                <a:latin typeface="+mn-ea"/>
                <a:ea typeface="+mn-ea"/>
              </a:rPr>
              <a:t>BSafe</a:t>
            </a:r>
            <a:r>
              <a:rPr lang="zh-CN" altLang="en-US" sz="1700" b="1" dirty="0">
                <a:solidFill>
                  <a:srgbClr val="C00000"/>
                </a:solidFill>
                <a:latin typeface="+mn-ea"/>
                <a:ea typeface="+mn-ea"/>
              </a:rPr>
              <a:t>安全软件的优先或默认的随机数生成算法</a:t>
            </a:r>
            <a:r>
              <a:rPr lang="zh-CN" altLang="en-US" sz="1700" dirty="0">
                <a:latin typeface="+mn-ea"/>
                <a:ea typeface="+mn-ea"/>
              </a:rPr>
              <a:t>。尽管这一金额看上去不多，但这已经相当于</a:t>
            </a:r>
            <a:r>
              <a:rPr lang="en-US" altLang="zh-CN" sz="1700" dirty="0">
                <a:latin typeface="+mn-ea"/>
                <a:ea typeface="+mn-ea"/>
              </a:rPr>
              <a:t>RSA</a:t>
            </a:r>
            <a:r>
              <a:rPr lang="zh-CN" altLang="en-US" sz="1700" dirty="0">
                <a:latin typeface="+mn-ea"/>
                <a:ea typeface="+mn-ea"/>
              </a:rPr>
              <a:t>公司有关部门年收入的三分之一</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此举将让</a:t>
            </a:r>
            <a:r>
              <a:rPr lang="en-US" altLang="zh-CN" sz="1700" dirty="0">
                <a:latin typeface="+mn-ea"/>
                <a:ea typeface="+mn-ea"/>
              </a:rPr>
              <a:t>NSA</a:t>
            </a:r>
            <a:r>
              <a:rPr lang="zh-CN" altLang="en-US" sz="1700" dirty="0">
                <a:latin typeface="+mn-ea"/>
                <a:ea typeface="+mn-ea"/>
              </a:rPr>
              <a:t>通过随机数生成算法</a:t>
            </a:r>
            <a:r>
              <a:rPr lang="en-US" altLang="zh-CN" sz="1700" dirty="0" err="1">
                <a:latin typeface="+mn-ea"/>
                <a:ea typeface="+mn-ea"/>
              </a:rPr>
              <a:t>Bsafe</a:t>
            </a:r>
            <a:r>
              <a:rPr lang="zh-CN" altLang="en-US" sz="1700" dirty="0">
                <a:latin typeface="+mn-ea"/>
                <a:ea typeface="+mn-ea"/>
              </a:rPr>
              <a:t>的后门程序轻易破解各种加密数据。</a:t>
            </a:r>
            <a:r>
              <a:rPr lang="en-US" altLang="zh-CN" sz="1700" dirty="0">
                <a:latin typeface="+mn-ea"/>
                <a:ea typeface="+mn-ea"/>
              </a:rPr>
              <a:t>RSA</a:t>
            </a:r>
            <a:r>
              <a:rPr lang="zh-CN" altLang="en-US" sz="1700" dirty="0">
                <a:latin typeface="+mn-ea"/>
                <a:ea typeface="+mn-ea"/>
              </a:rPr>
              <a:t>否认了相关的内容，并声称自己的加密算法只使用了国家认证的协议，而</a:t>
            </a:r>
            <a:r>
              <a:rPr lang="en-US" altLang="zh-CN" sz="1700" dirty="0">
                <a:latin typeface="+mn-ea"/>
                <a:ea typeface="+mn-ea"/>
              </a:rPr>
              <a:t>NSA</a:t>
            </a:r>
            <a:r>
              <a:rPr lang="zh-CN" altLang="en-US" sz="1700" dirty="0">
                <a:latin typeface="+mn-ea"/>
                <a:ea typeface="+mn-ea"/>
              </a:rPr>
              <a:t>则拒绝发表评论</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简而言之就是，</a:t>
            </a:r>
            <a:r>
              <a:rPr lang="en-US" altLang="zh-CN" sz="1700" b="1" dirty="0">
                <a:solidFill>
                  <a:srgbClr val="C00000"/>
                </a:solidFill>
                <a:latin typeface="+mn-ea"/>
                <a:ea typeface="+mn-ea"/>
              </a:rPr>
              <a:t>NSA</a:t>
            </a:r>
            <a:r>
              <a:rPr lang="zh-CN" altLang="en-US" sz="1700" b="1" dirty="0">
                <a:solidFill>
                  <a:srgbClr val="C00000"/>
                </a:solidFill>
                <a:latin typeface="+mn-ea"/>
                <a:ea typeface="+mn-ea"/>
              </a:rPr>
              <a:t>首先利用</a:t>
            </a:r>
            <a:r>
              <a:rPr lang="en-US" altLang="zh-CN" sz="1700" b="1" dirty="0">
                <a:solidFill>
                  <a:srgbClr val="C00000"/>
                </a:solidFill>
                <a:latin typeface="+mn-ea"/>
                <a:ea typeface="+mn-ea"/>
              </a:rPr>
              <a:t>NIST(</a:t>
            </a:r>
            <a:r>
              <a:rPr lang="zh-CN" altLang="en-US" sz="1700" b="1" dirty="0">
                <a:solidFill>
                  <a:srgbClr val="C00000"/>
                </a:solidFill>
                <a:latin typeface="+mn-ea"/>
                <a:ea typeface="+mn-ea"/>
              </a:rPr>
              <a:t>美国国家标准研究所</a:t>
            </a:r>
            <a:r>
              <a:rPr lang="en-US" altLang="zh-CN" sz="1700" b="1" dirty="0">
                <a:solidFill>
                  <a:srgbClr val="C00000"/>
                </a:solidFill>
                <a:latin typeface="+mn-ea"/>
                <a:ea typeface="+mn-ea"/>
              </a:rPr>
              <a:t>)</a:t>
            </a:r>
            <a:r>
              <a:rPr lang="zh-CN" altLang="en-US" sz="1700" b="1" dirty="0">
                <a:solidFill>
                  <a:srgbClr val="C00000"/>
                </a:solidFill>
                <a:latin typeface="+mn-ea"/>
                <a:ea typeface="+mn-ea"/>
              </a:rPr>
              <a:t>认证了这种有明显漏洞的算法为安全加密标准</a:t>
            </a:r>
            <a:r>
              <a:rPr lang="zh-CN" altLang="en-US" sz="1700" dirty="0">
                <a:latin typeface="+mn-ea"/>
                <a:ea typeface="+mn-ea"/>
              </a:rPr>
              <a:t>，然后再让</a:t>
            </a:r>
            <a:r>
              <a:rPr lang="en-US" altLang="zh-CN" sz="1700" dirty="0">
                <a:latin typeface="+mn-ea"/>
                <a:ea typeface="+mn-ea"/>
              </a:rPr>
              <a:t>RSA</a:t>
            </a:r>
            <a:r>
              <a:rPr lang="zh-CN" altLang="en-US" sz="1700" dirty="0">
                <a:latin typeface="+mn-ea"/>
                <a:ea typeface="+mn-ea"/>
              </a:rPr>
              <a:t>基于这种算法推出安全软件</a:t>
            </a:r>
            <a:r>
              <a:rPr lang="en-US" altLang="zh-CN" sz="1700" dirty="0" err="1">
                <a:latin typeface="+mn-ea"/>
                <a:ea typeface="+mn-ea"/>
              </a:rPr>
              <a:t>Bsafe</a:t>
            </a:r>
            <a:r>
              <a:rPr lang="zh-CN" altLang="en-US" sz="1700" dirty="0">
                <a:latin typeface="+mn-ea"/>
                <a:ea typeface="+mn-ea"/>
              </a:rPr>
              <a:t>。而企业级用户采购安全软件，则看到的是一个世界级企业采用</a:t>
            </a:r>
            <a:r>
              <a:rPr lang="en-US" altLang="zh-CN" sz="1700" dirty="0">
                <a:latin typeface="+mn-ea"/>
                <a:ea typeface="+mn-ea"/>
              </a:rPr>
              <a:t>NIST</a:t>
            </a:r>
            <a:r>
              <a:rPr lang="zh-CN" altLang="en-US" sz="1700" dirty="0">
                <a:latin typeface="+mn-ea"/>
                <a:ea typeface="+mn-ea"/>
              </a:rPr>
              <a:t>认证的加密标准开发的软件</a:t>
            </a:r>
            <a:endParaRPr lang="en-US" altLang="zh-CN" sz="17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延伸讨论：</a:t>
            </a:r>
            <a:endParaRPr lang="en-US" altLang="zh-CN" sz="17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互联网安全专家评论：目前在国内</a:t>
            </a:r>
            <a:r>
              <a:rPr lang="en-US" altLang="zh-CN" sz="1700" dirty="0">
                <a:latin typeface="+mn-ea"/>
                <a:ea typeface="+mn-ea"/>
              </a:rPr>
              <a:t>RSA</a:t>
            </a:r>
            <a:r>
              <a:rPr lang="zh-CN" altLang="en-US" sz="1700" dirty="0">
                <a:latin typeface="+mn-ea"/>
                <a:ea typeface="+mn-ea"/>
              </a:rPr>
              <a:t>产品的应用非常广泛，大多数互联网公司都在采用这套认证工具。在国外，不少军工、兵器类公司也都是</a:t>
            </a:r>
            <a:r>
              <a:rPr lang="en-US" altLang="zh-CN" sz="1700" dirty="0">
                <a:latin typeface="+mn-ea"/>
                <a:ea typeface="+mn-ea"/>
              </a:rPr>
              <a:t>RSA</a:t>
            </a:r>
            <a:r>
              <a:rPr lang="zh-CN" altLang="en-US" sz="1700" dirty="0">
                <a:latin typeface="+mn-ea"/>
                <a:ea typeface="+mn-ea"/>
              </a:rPr>
              <a:t>用户。美国国安局在</a:t>
            </a:r>
            <a:r>
              <a:rPr lang="en-US" altLang="zh-CN" sz="1700" dirty="0">
                <a:latin typeface="+mn-ea"/>
                <a:ea typeface="+mn-ea"/>
              </a:rPr>
              <a:t>RSA</a:t>
            </a:r>
            <a:r>
              <a:rPr lang="zh-CN" altLang="en-US" sz="1700" dirty="0">
                <a:latin typeface="+mn-ea"/>
                <a:ea typeface="+mn-ea"/>
              </a:rPr>
              <a:t>中设置后门意味着，密码动态口令部分已经被美国政府掌握</a:t>
            </a:r>
            <a:endParaRPr lang="en-US" altLang="zh-CN" sz="17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学术界流传已久的关于</a:t>
            </a:r>
            <a:r>
              <a:rPr lang="en-US" altLang="zh-CN" sz="1700" b="1" dirty="0">
                <a:solidFill>
                  <a:srgbClr val="C00000"/>
                </a:solidFill>
                <a:latin typeface="+mn-ea"/>
                <a:ea typeface="+mn-ea"/>
              </a:rPr>
              <a:t>DES</a:t>
            </a:r>
            <a:r>
              <a:rPr lang="zh-CN" altLang="en-US" sz="1700" b="1" dirty="0">
                <a:solidFill>
                  <a:srgbClr val="C00000"/>
                </a:solidFill>
                <a:latin typeface="+mn-ea"/>
                <a:ea typeface="+mn-ea"/>
              </a:rPr>
              <a:t>算法存在后门的“阴谋论”</a:t>
            </a:r>
            <a:r>
              <a:rPr lang="zh-CN" altLang="en-US" sz="1700" dirty="0">
                <a:latin typeface="+mn-ea"/>
                <a:ea typeface="+mn-ea"/>
              </a:rPr>
              <a:t>：</a:t>
            </a:r>
            <a:r>
              <a:rPr lang="en-US" altLang="zh-CN" sz="1700" dirty="0">
                <a:latin typeface="+mn-ea"/>
                <a:ea typeface="+mn-ea"/>
              </a:rPr>
              <a:t>DES</a:t>
            </a:r>
            <a:r>
              <a:rPr lang="zh-CN" altLang="en-US" sz="1700" dirty="0">
                <a:latin typeface="+mn-ea"/>
                <a:ea typeface="+mn-ea"/>
              </a:rPr>
              <a:t>算法非线性组件</a:t>
            </a:r>
            <a:r>
              <a:rPr lang="en-US" altLang="zh-CN" sz="1700" dirty="0">
                <a:latin typeface="+mn-ea"/>
                <a:ea typeface="+mn-ea"/>
              </a:rPr>
              <a:t>S-box</a:t>
            </a:r>
            <a:r>
              <a:rPr lang="zh-CN" altLang="en-US" sz="1700" dirty="0">
                <a:latin typeface="+mn-ea"/>
                <a:ea typeface="+mn-ea"/>
              </a:rPr>
              <a:t>设计原理至今未公开，如果该组件真的存在快速的线性计算方法，则后门持有者可对</a:t>
            </a:r>
            <a:r>
              <a:rPr lang="en-US" altLang="zh-CN" sz="1700" dirty="0">
                <a:latin typeface="+mn-ea"/>
                <a:ea typeface="+mn-ea"/>
              </a:rPr>
              <a:t>DES</a:t>
            </a:r>
            <a:r>
              <a:rPr lang="zh-CN" altLang="en-US" sz="1700" dirty="0">
                <a:latin typeface="+mn-ea"/>
                <a:ea typeface="+mn-ea"/>
              </a:rPr>
              <a:t>算法实现高效的攻击</a:t>
            </a:r>
            <a:endParaRPr lang="en-US" altLang="zh-CN" sz="1700" dirty="0">
              <a:latin typeface="+mn-ea"/>
              <a:ea typeface="+mn-ea"/>
            </a:endParaRPr>
          </a:p>
        </p:txBody>
      </p:sp>
    </p:spTree>
    <p:extLst>
      <p:ext uri="{BB962C8B-B14F-4D97-AF65-F5344CB8AC3E}">
        <p14:creationId xmlns:p14="http://schemas.microsoft.com/office/powerpoint/2010/main" val="58610833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直接连接符 106"/>
          <p:cNvCxnSpPr>
            <a:cxnSpLocks/>
          </p:cNvCxnSpPr>
          <p:nvPr/>
        </p:nvCxnSpPr>
        <p:spPr>
          <a:xfrm>
            <a:off x="2826026" y="2148518"/>
            <a:ext cx="0" cy="2534685"/>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案例</a:t>
            </a:r>
            <a:r>
              <a:rPr lang="en-US" altLang="zh-CN"/>
              <a:t>1.3</a:t>
            </a:r>
            <a:r>
              <a:rPr lang="zh-CN" altLang="en-US" dirty="0"/>
              <a:t>：举国家（世界）之力设计一个新算法</a:t>
            </a:r>
          </a:p>
        </p:txBody>
      </p:sp>
      <p:grpSp>
        <p:nvGrpSpPr>
          <p:cNvPr id="36" name="组合 35"/>
          <p:cNvGrpSpPr/>
          <p:nvPr/>
        </p:nvGrpSpPr>
        <p:grpSpPr>
          <a:xfrm>
            <a:off x="329900" y="4629112"/>
            <a:ext cx="11516264" cy="444500"/>
            <a:chOff x="0" y="3314700"/>
            <a:chExt cx="12192000" cy="444500"/>
          </a:xfrm>
          <a:solidFill>
            <a:schemeClr val="accent4"/>
          </a:solidFill>
        </p:grpSpPr>
        <p:sp>
          <p:nvSpPr>
            <p:cNvPr id="37" name="任意多边形 36"/>
            <p:cNvSpPr/>
            <p:nvPr/>
          </p:nvSpPr>
          <p:spPr>
            <a:xfrm>
              <a:off x="0" y="3314700"/>
              <a:ext cx="12192000" cy="444500"/>
            </a:xfrm>
            <a:custGeom>
              <a:avLst/>
              <a:gdLst>
                <a:gd name="connsiteX0" fmla="*/ 0 w 12192000"/>
                <a:gd name="connsiteY0" fmla="*/ 0 h 444500"/>
                <a:gd name="connsiteX1" fmla="*/ 11654397 w 12192000"/>
                <a:gd name="connsiteY1" fmla="*/ 0 h 444500"/>
                <a:gd name="connsiteX2" fmla="*/ 12192000 w 12192000"/>
                <a:gd name="connsiteY2" fmla="*/ 218904 h 444500"/>
                <a:gd name="connsiteX3" fmla="*/ 12192000 w 12192000"/>
                <a:gd name="connsiteY3" fmla="*/ 222250 h 444500"/>
                <a:gd name="connsiteX4" fmla="*/ 11646180 w 12192000"/>
                <a:gd name="connsiteY4" fmla="*/ 444500 h 444500"/>
                <a:gd name="connsiteX5" fmla="*/ 0 w 12192000"/>
                <a:gd name="connsiteY5" fmla="*/ 444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44500">
                  <a:moveTo>
                    <a:pt x="0" y="0"/>
                  </a:moveTo>
                  <a:lnTo>
                    <a:pt x="11654397" y="0"/>
                  </a:lnTo>
                  <a:lnTo>
                    <a:pt x="12192000" y="218904"/>
                  </a:lnTo>
                  <a:lnTo>
                    <a:pt x="12192000" y="222250"/>
                  </a:lnTo>
                  <a:lnTo>
                    <a:pt x="11646180" y="444500"/>
                  </a:lnTo>
                  <a:lnTo>
                    <a:pt x="0" y="4445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66040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921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7803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28685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49566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0448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91330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12211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33093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53975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74857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95738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16620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37502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58383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79265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00147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1028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41910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62792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83674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04555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25437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46319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67200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88082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08964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29845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50727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71609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92491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13372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34254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755136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76017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96899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17781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838662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59544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80426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01308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22189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43071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963953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84834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05716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026598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047479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068361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089243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110125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131006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151890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占位符 11"/>
          <p:cNvSpPr txBox="1"/>
          <p:nvPr/>
        </p:nvSpPr>
        <p:spPr>
          <a:xfrm>
            <a:off x="923463" y="2717608"/>
            <a:ext cx="1619264" cy="1798747"/>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1600" spc="0" dirty="0"/>
              <a:t>SMS4 </a:t>
            </a:r>
            <a:r>
              <a:rPr lang="zh-CN" altLang="en-US" sz="1600" spc="0" dirty="0"/>
              <a:t>是国家密码管理办公室于 </a:t>
            </a:r>
            <a:r>
              <a:rPr lang="en-US" altLang="zh-CN" sz="1600" spc="0" dirty="0"/>
              <a:t>2006 </a:t>
            </a:r>
            <a:r>
              <a:rPr lang="zh-CN" altLang="en-US" sz="1600" spc="0" dirty="0"/>
              <a:t>年 </a:t>
            </a:r>
            <a:r>
              <a:rPr lang="en-US" altLang="zh-CN" sz="1600" spc="0" dirty="0"/>
              <a:t>1 </a:t>
            </a:r>
            <a:r>
              <a:rPr lang="zh-CN" altLang="en-US" sz="1600" spc="0" dirty="0"/>
              <a:t>月 </a:t>
            </a:r>
            <a:r>
              <a:rPr lang="en-US" altLang="zh-CN" sz="1600" spc="0" dirty="0"/>
              <a:t>25 </a:t>
            </a:r>
            <a:r>
              <a:rPr lang="zh-CN" altLang="en-US" sz="1600" spc="0" dirty="0"/>
              <a:t>日公布的使用于无线局域网产品的 分组密码算法</a:t>
            </a:r>
          </a:p>
        </p:txBody>
      </p:sp>
      <p:sp>
        <p:nvSpPr>
          <p:cNvPr id="101" name="文本占位符 6"/>
          <p:cNvSpPr txBox="1"/>
          <p:nvPr/>
        </p:nvSpPr>
        <p:spPr>
          <a:xfrm>
            <a:off x="923462" y="2208950"/>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spc="0" dirty="0">
                <a:solidFill>
                  <a:schemeClr val="accent1"/>
                </a:solidFill>
                <a:latin typeface="微软雅黑" panose="020B0503020204020204" pitchFamily="34" charset="-122"/>
                <a:ea typeface="微软雅黑" panose="020B0503020204020204" pitchFamily="34" charset="-122"/>
              </a:rPr>
              <a:t>SM4</a:t>
            </a:r>
            <a:endParaRPr lang="zh-CN" altLang="en-US" sz="2400" spc="0" dirty="0">
              <a:solidFill>
                <a:schemeClr val="accent1"/>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627911" y="2413678"/>
            <a:ext cx="144000" cy="2236682"/>
            <a:chOff x="714105" y="1875971"/>
            <a:chExt cx="144000" cy="2236682"/>
          </a:xfrm>
        </p:grpSpPr>
        <p:cxnSp>
          <p:nvCxnSpPr>
            <p:cNvPr id="103" name="直接连接符 102"/>
            <p:cNvCxnSpPr/>
            <p:nvPr/>
          </p:nvCxnSpPr>
          <p:spPr>
            <a:xfrm>
              <a:off x="784054" y="1875971"/>
              <a:ext cx="0" cy="2236682"/>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rot="5400000">
              <a:off x="786105" y="1813096"/>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5" name="直接连接符 104"/>
          <p:cNvCxnSpPr>
            <a:cxnSpLocks/>
          </p:cNvCxnSpPr>
          <p:nvPr/>
        </p:nvCxnSpPr>
        <p:spPr>
          <a:xfrm>
            <a:off x="7029009" y="2148518"/>
            <a:ext cx="0" cy="2496948"/>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cxnSpLocks/>
          </p:cNvCxnSpPr>
          <p:nvPr/>
        </p:nvCxnSpPr>
        <p:spPr>
          <a:xfrm>
            <a:off x="8989620" y="2122901"/>
            <a:ext cx="0" cy="2506211"/>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cxnSpLocks/>
          </p:cNvCxnSpPr>
          <p:nvPr/>
        </p:nvCxnSpPr>
        <p:spPr>
          <a:xfrm>
            <a:off x="4938146" y="2129047"/>
            <a:ext cx="0" cy="2516419"/>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5400000">
            <a:off x="2826026" y="2031853"/>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5400000">
            <a:off x="7034404" y="2035031"/>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5400000">
            <a:off x="4955649" y="2031528"/>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5400000">
            <a:off x="9002837" y="2038231"/>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文本占位符 11"/>
          <p:cNvSpPr txBox="1"/>
          <p:nvPr/>
        </p:nvSpPr>
        <p:spPr>
          <a:xfrm>
            <a:off x="3000358" y="2418525"/>
            <a:ext cx="1480156" cy="2432932"/>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1600" spc="0" dirty="0"/>
              <a:t>SM2</a:t>
            </a:r>
            <a:r>
              <a:rPr lang="zh-CN" altLang="en-US" sz="1600" spc="0" dirty="0"/>
              <a:t>是椭圆曲线公钥密码算法，</a:t>
            </a:r>
            <a:r>
              <a:rPr lang="en-US" altLang="zh-CN" sz="1600" spc="0" dirty="0"/>
              <a:t>SM3</a:t>
            </a:r>
            <a:r>
              <a:rPr lang="zh-CN" altLang="en-US" sz="1600" spc="0" dirty="0"/>
              <a:t>是密码散列函数，由国家密码管理局于</a:t>
            </a:r>
            <a:r>
              <a:rPr lang="en-US" altLang="zh-CN" sz="1600" spc="0" dirty="0"/>
              <a:t>2010</a:t>
            </a:r>
            <a:r>
              <a:rPr lang="zh-CN" altLang="en-US" sz="1600" spc="0" dirty="0"/>
              <a:t>年</a:t>
            </a:r>
            <a:r>
              <a:rPr lang="en-US" altLang="zh-CN" sz="1600" spc="0" dirty="0"/>
              <a:t>12</a:t>
            </a:r>
            <a:r>
              <a:rPr lang="zh-CN" altLang="en-US" sz="1600" spc="0" dirty="0"/>
              <a:t>月</a:t>
            </a:r>
            <a:r>
              <a:rPr lang="en-US" altLang="zh-CN" sz="1600" spc="0" dirty="0"/>
              <a:t>17</a:t>
            </a:r>
            <a:r>
              <a:rPr lang="zh-CN" altLang="en-US" sz="1600" spc="0" dirty="0"/>
              <a:t>日发布</a:t>
            </a:r>
          </a:p>
        </p:txBody>
      </p:sp>
      <p:sp>
        <p:nvSpPr>
          <p:cNvPr id="114" name="文本占位符 6"/>
          <p:cNvSpPr txBox="1"/>
          <p:nvPr/>
        </p:nvSpPr>
        <p:spPr>
          <a:xfrm>
            <a:off x="3026483" y="1883677"/>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spc="0" dirty="0">
                <a:solidFill>
                  <a:schemeClr val="accent1"/>
                </a:solidFill>
                <a:latin typeface="微软雅黑" panose="020B0503020204020204" pitchFamily="34" charset="-122"/>
                <a:ea typeface="微软雅黑" panose="020B0503020204020204" pitchFamily="34" charset="-122"/>
              </a:rPr>
              <a:t>SM2/SM3</a:t>
            </a:r>
            <a:endParaRPr lang="zh-CN" altLang="en-US" sz="2400" spc="0" dirty="0">
              <a:solidFill>
                <a:schemeClr val="accent1"/>
              </a:solidFill>
              <a:latin typeface="微软雅黑" panose="020B0503020204020204" pitchFamily="34" charset="-122"/>
              <a:ea typeface="微软雅黑" panose="020B0503020204020204" pitchFamily="34" charset="-122"/>
            </a:endParaRPr>
          </a:p>
        </p:txBody>
      </p:sp>
      <p:sp>
        <p:nvSpPr>
          <p:cNvPr id="115" name="文本占位符 11"/>
          <p:cNvSpPr txBox="1"/>
          <p:nvPr/>
        </p:nvSpPr>
        <p:spPr>
          <a:xfrm>
            <a:off x="7254611" y="2403209"/>
            <a:ext cx="1425468" cy="2058209"/>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1600" spc="0" dirty="0"/>
              <a:t>SM9</a:t>
            </a:r>
            <a:r>
              <a:rPr lang="zh-CN" altLang="en-US" sz="1600" spc="0" dirty="0"/>
              <a:t>是中华人民共和国政府采用的一种标识密码标准，由国家密码管理局于</a:t>
            </a:r>
            <a:r>
              <a:rPr lang="en-US" altLang="zh-CN" sz="1600" spc="0" dirty="0"/>
              <a:t>2016</a:t>
            </a:r>
            <a:r>
              <a:rPr lang="zh-CN" altLang="en-US" sz="1600" spc="0" dirty="0"/>
              <a:t>年</a:t>
            </a:r>
            <a:r>
              <a:rPr lang="en-US" altLang="zh-CN" sz="1600" spc="0" dirty="0"/>
              <a:t>3</a:t>
            </a:r>
            <a:r>
              <a:rPr lang="zh-CN" altLang="en-US" sz="1600" spc="0" dirty="0"/>
              <a:t>月</a:t>
            </a:r>
            <a:r>
              <a:rPr lang="en-US" altLang="zh-CN" sz="1600" spc="0" dirty="0"/>
              <a:t>28</a:t>
            </a:r>
            <a:r>
              <a:rPr lang="zh-CN" altLang="en-US" sz="1600" spc="0" dirty="0"/>
              <a:t>日发布</a:t>
            </a:r>
            <a:endParaRPr lang="en-US" altLang="zh-CN" sz="1600" spc="0" dirty="0"/>
          </a:p>
        </p:txBody>
      </p:sp>
      <p:sp>
        <p:nvSpPr>
          <p:cNvPr id="116" name="文本占位符 6"/>
          <p:cNvSpPr txBox="1"/>
          <p:nvPr/>
        </p:nvSpPr>
        <p:spPr>
          <a:xfrm>
            <a:off x="7254610" y="1894579"/>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spc="0" dirty="0">
                <a:solidFill>
                  <a:schemeClr val="accent1"/>
                </a:solidFill>
                <a:latin typeface="微软雅黑" panose="020B0503020204020204" pitchFamily="34" charset="-122"/>
                <a:ea typeface="微软雅黑" panose="020B0503020204020204" pitchFamily="34" charset="-122"/>
              </a:rPr>
              <a:t>SM9</a:t>
            </a:r>
            <a:endParaRPr lang="zh-CN" altLang="en-US" sz="2400" spc="0" dirty="0">
              <a:solidFill>
                <a:schemeClr val="accent1"/>
              </a:solidFill>
              <a:latin typeface="微软雅黑" panose="020B0503020204020204" pitchFamily="34" charset="-122"/>
              <a:ea typeface="微软雅黑" panose="020B0503020204020204" pitchFamily="34" charset="-122"/>
            </a:endParaRPr>
          </a:p>
        </p:txBody>
      </p:sp>
      <p:sp>
        <p:nvSpPr>
          <p:cNvPr id="117" name="文本占位符 11"/>
          <p:cNvSpPr txBox="1"/>
          <p:nvPr/>
        </p:nvSpPr>
        <p:spPr>
          <a:xfrm>
            <a:off x="5179201" y="2426413"/>
            <a:ext cx="1541366" cy="1678493"/>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1600" spc="0" dirty="0"/>
              <a:t>祖冲之算法</a:t>
            </a:r>
            <a:r>
              <a:rPr lang="en-US" altLang="zh-CN" sz="1600" spc="0" dirty="0"/>
              <a:t>(ZUC)</a:t>
            </a:r>
            <a:r>
              <a:rPr lang="zh-CN" altLang="en-US" sz="1600" spc="0" dirty="0"/>
              <a:t>是中华人民共和国政府采用的一种序列密码标准</a:t>
            </a:r>
            <a:r>
              <a:rPr lang="en-US" altLang="zh-CN" sz="1600" spc="0" dirty="0"/>
              <a:t>,</a:t>
            </a:r>
            <a:r>
              <a:rPr lang="zh-CN" altLang="en-US" sz="1600" spc="0" dirty="0"/>
              <a:t>由国家密码管理局于</a:t>
            </a:r>
            <a:r>
              <a:rPr lang="en-US" altLang="zh-CN" sz="1600" spc="0" dirty="0"/>
              <a:t>2012</a:t>
            </a:r>
            <a:r>
              <a:rPr lang="zh-CN" altLang="en-US" sz="1600" spc="0" dirty="0"/>
              <a:t>年</a:t>
            </a:r>
            <a:r>
              <a:rPr lang="en-US" altLang="zh-CN" sz="1600" spc="0" dirty="0"/>
              <a:t>3</a:t>
            </a:r>
            <a:r>
              <a:rPr lang="zh-CN" altLang="en-US" sz="1600" spc="0" dirty="0"/>
              <a:t>月</a:t>
            </a:r>
            <a:r>
              <a:rPr lang="en-US" altLang="zh-CN" sz="1600" spc="0" dirty="0"/>
              <a:t>21</a:t>
            </a:r>
            <a:r>
              <a:rPr lang="zh-CN" altLang="en-US" sz="1600" spc="0" dirty="0"/>
              <a:t>日发布</a:t>
            </a:r>
          </a:p>
        </p:txBody>
      </p:sp>
      <p:sp>
        <p:nvSpPr>
          <p:cNvPr id="118" name="文本占位符 6"/>
          <p:cNvSpPr txBox="1"/>
          <p:nvPr/>
        </p:nvSpPr>
        <p:spPr>
          <a:xfrm>
            <a:off x="5179200" y="1881532"/>
            <a:ext cx="2436476"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spc="0" dirty="0">
                <a:solidFill>
                  <a:schemeClr val="accent1"/>
                </a:solidFill>
                <a:latin typeface="微软雅黑" panose="020B0503020204020204" pitchFamily="34" charset="-122"/>
                <a:ea typeface="微软雅黑" panose="020B0503020204020204" pitchFamily="34" charset="-122"/>
              </a:rPr>
              <a:t>ZUC</a:t>
            </a:r>
            <a:endParaRPr lang="zh-CN" altLang="en-US" sz="2400" spc="0" dirty="0">
              <a:solidFill>
                <a:schemeClr val="accent1"/>
              </a:solidFill>
              <a:latin typeface="微软雅黑" panose="020B0503020204020204" pitchFamily="34" charset="-122"/>
              <a:ea typeface="微软雅黑" panose="020B0503020204020204" pitchFamily="34" charset="-122"/>
            </a:endParaRPr>
          </a:p>
        </p:txBody>
      </p:sp>
      <p:sp>
        <p:nvSpPr>
          <p:cNvPr id="119" name="文本占位符 11"/>
          <p:cNvSpPr txBox="1"/>
          <p:nvPr/>
        </p:nvSpPr>
        <p:spPr>
          <a:xfrm>
            <a:off x="9189474" y="2422803"/>
            <a:ext cx="1932741" cy="2210371"/>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1600" spc="0" dirty="0"/>
              <a:t>2020</a:t>
            </a:r>
            <a:r>
              <a:rPr lang="zh-CN" altLang="en-US" sz="1600" spc="0" dirty="0"/>
              <a:t>年</a:t>
            </a:r>
            <a:r>
              <a:rPr lang="en-US" altLang="zh-CN" sz="1600" spc="0" dirty="0"/>
              <a:t>1</a:t>
            </a:r>
            <a:r>
              <a:rPr lang="zh-CN" altLang="en-US" sz="1600" spc="0" dirty="0"/>
              <a:t>月</a:t>
            </a:r>
            <a:r>
              <a:rPr lang="en-US" altLang="zh-CN" sz="1600" spc="0" dirty="0"/>
              <a:t>2</a:t>
            </a:r>
            <a:r>
              <a:rPr lang="zh-CN" altLang="en-US" sz="1600" spc="0" dirty="0"/>
              <a:t>日，由中国密码学会举办的全国密码算法设计竞赛结束，共评选出</a:t>
            </a:r>
            <a:r>
              <a:rPr lang="en-US" altLang="zh-CN" sz="1600" spc="0" dirty="0"/>
              <a:t>10</a:t>
            </a:r>
            <a:r>
              <a:rPr lang="zh-CN" altLang="en-US" sz="1600" spc="0" dirty="0"/>
              <a:t>个分组密码算法、</a:t>
            </a:r>
            <a:r>
              <a:rPr lang="en-US" altLang="zh-CN" sz="1600" spc="0" dirty="0"/>
              <a:t>14</a:t>
            </a:r>
            <a:r>
              <a:rPr lang="zh-CN" altLang="en-US" sz="1600" spc="0" dirty="0"/>
              <a:t>个公钥密码算法为优胜算法</a:t>
            </a:r>
          </a:p>
        </p:txBody>
      </p:sp>
      <p:sp>
        <p:nvSpPr>
          <p:cNvPr id="120" name="文本占位符 6"/>
          <p:cNvSpPr txBox="1"/>
          <p:nvPr/>
        </p:nvSpPr>
        <p:spPr>
          <a:xfrm>
            <a:off x="9202536" y="1890366"/>
            <a:ext cx="3083081"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spc="0" dirty="0">
                <a:solidFill>
                  <a:schemeClr val="accent1"/>
                </a:solidFill>
                <a:latin typeface="微软雅黑" panose="020B0503020204020204" pitchFamily="34" charset="-122"/>
                <a:ea typeface="微软雅黑" panose="020B0503020204020204" pitchFamily="34" charset="-122"/>
              </a:rPr>
              <a:t>密码算法设计竞赛</a:t>
            </a:r>
          </a:p>
        </p:txBody>
      </p:sp>
      <p:sp>
        <p:nvSpPr>
          <p:cNvPr id="3" name="文本占位符 6">
            <a:extLst>
              <a:ext uri="{FF2B5EF4-FFF2-40B4-BE49-F238E27FC236}">
                <a16:creationId xmlns:a16="http://schemas.microsoft.com/office/drawing/2014/main" id="{DE840F1A-D4C8-4DFA-1DC5-8519E0E010D1}"/>
              </a:ext>
            </a:extLst>
          </p:cNvPr>
          <p:cNvSpPr txBox="1"/>
          <p:nvPr/>
        </p:nvSpPr>
        <p:spPr>
          <a:xfrm>
            <a:off x="-242685" y="5214411"/>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2006</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4" name="文本占位符 6">
            <a:extLst>
              <a:ext uri="{FF2B5EF4-FFF2-40B4-BE49-F238E27FC236}">
                <a16:creationId xmlns:a16="http://schemas.microsoft.com/office/drawing/2014/main" id="{C36FE2CC-C505-7539-5B81-8C96459C6F57}"/>
              </a:ext>
            </a:extLst>
          </p:cNvPr>
          <p:cNvSpPr txBox="1"/>
          <p:nvPr/>
        </p:nvSpPr>
        <p:spPr>
          <a:xfrm>
            <a:off x="1895364" y="5214411"/>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2010</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5" name="文本占位符 6">
            <a:extLst>
              <a:ext uri="{FF2B5EF4-FFF2-40B4-BE49-F238E27FC236}">
                <a16:creationId xmlns:a16="http://schemas.microsoft.com/office/drawing/2014/main" id="{6AA2B896-2FE3-0238-3777-A5256138CEB8}"/>
              </a:ext>
            </a:extLst>
          </p:cNvPr>
          <p:cNvSpPr txBox="1"/>
          <p:nvPr/>
        </p:nvSpPr>
        <p:spPr>
          <a:xfrm>
            <a:off x="4010226" y="5214411"/>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2012</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6" name="文本占位符 6">
            <a:extLst>
              <a:ext uri="{FF2B5EF4-FFF2-40B4-BE49-F238E27FC236}">
                <a16:creationId xmlns:a16="http://schemas.microsoft.com/office/drawing/2014/main" id="{7C6D1841-FBE0-FFE8-3BB8-857F7A04D855}"/>
              </a:ext>
            </a:extLst>
          </p:cNvPr>
          <p:cNvSpPr txBox="1"/>
          <p:nvPr/>
        </p:nvSpPr>
        <p:spPr>
          <a:xfrm>
            <a:off x="6053246" y="5214411"/>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2016</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7" name="文本占位符 6">
            <a:extLst>
              <a:ext uri="{FF2B5EF4-FFF2-40B4-BE49-F238E27FC236}">
                <a16:creationId xmlns:a16="http://schemas.microsoft.com/office/drawing/2014/main" id="{18D70651-6469-25DB-4A9E-46A831240360}"/>
              </a:ext>
            </a:extLst>
          </p:cNvPr>
          <p:cNvSpPr txBox="1"/>
          <p:nvPr/>
        </p:nvSpPr>
        <p:spPr>
          <a:xfrm>
            <a:off x="8036121" y="5214411"/>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solidFill>
                  <a:schemeClr val="accent1"/>
                </a:solidFill>
                <a:latin typeface="微软雅黑" panose="020B0503020204020204" pitchFamily="34" charset="-122"/>
                <a:ea typeface="微软雅黑" panose="020B0503020204020204" pitchFamily="34" charset="-122"/>
              </a:rPr>
              <a:t>2020</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594992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918977" y="994374"/>
            <a:ext cx="3622875" cy="1098506"/>
            <a:chOff x="5337036" y="1031947"/>
            <a:chExt cx="3622875"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2575901" cy="798646"/>
              <a:chOff x="6384011" y="1247332"/>
              <a:chExt cx="2575901" cy="791687"/>
            </a:xfrm>
          </p:grpSpPr>
          <p:sp>
            <p:nvSpPr>
              <p:cNvPr id="48" name="文本框 47"/>
              <p:cNvSpPr txBox="1"/>
              <p:nvPr/>
            </p:nvSpPr>
            <p:spPr>
              <a:xfrm>
                <a:off x="6384011" y="1247332"/>
                <a:ext cx="1641475"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课程简介</a:t>
                </a:r>
              </a:p>
            </p:txBody>
          </p:sp>
          <p:sp>
            <p:nvSpPr>
              <p:cNvPr id="49" name="文本框 4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0" name="组合 49"/>
          <p:cNvGrpSpPr/>
          <p:nvPr/>
        </p:nvGrpSpPr>
        <p:grpSpPr>
          <a:xfrm>
            <a:off x="5918977" y="4024872"/>
            <a:ext cx="4740293" cy="1098506"/>
            <a:chOff x="5337036" y="1031947"/>
            <a:chExt cx="4740293" cy="1098506"/>
          </a:xfrm>
        </p:grpSpPr>
        <p:sp>
          <p:nvSpPr>
            <p:cNvPr id="51" name="文本框 5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2" name="组合 51"/>
            <p:cNvGrpSpPr/>
            <p:nvPr/>
          </p:nvGrpSpPr>
          <p:grpSpPr>
            <a:xfrm>
              <a:off x="6384010" y="1248904"/>
              <a:ext cx="3693319" cy="798646"/>
              <a:chOff x="6384011" y="1247332"/>
              <a:chExt cx="3693319" cy="791687"/>
            </a:xfrm>
          </p:grpSpPr>
          <p:sp>
            <p:nvSpPr>
              <p:cNvPr id="53" name="文本框 52"/>
              <p:cNvSpPr txBox="1"/>
              <p:nvPr/>
            </p:nvSpPr>
            <p:spPr>
              <a:xfrm>
                <a:off x="6384011" y="1247332"/>
                <a:ext cx="3693319"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密码技术的另类应用</a:t>
                </a:r>
              </a:p>
            </p:txBody>
          </p:sp>
          <p:sp>
            <p:nvSpPr>
              <p:cNvPr id="54" name="文本框 5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5918977" y="2004540"/>
            <a:ext cx="5150662" cy="1098506"/>
            <a:chOff x="5337036" y="1031947"/>
            <a:chExt cx="5150662"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4103688" cy="798646"/>
              <a:chOff x="6384011" y="1247332"/>
              <a:chExt cx="4103688" cy="791687"/>
            </a:xfrm>
          </p:grpSpPr>
          <p:sp>
            <p:nvSpPr>
              <p:cNvPr id="58" name="文本框 57"/>
              <p:cNvSpPr txBox="1"/>
              <p:nvPr/>
            </p:nvSpPr>
            <p:spPr>
              <a:xfrm>
                <a:off x="6384011" y="1247332"/>
                <a:ext cx="4103688"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密码工程中的典型问题</a:t>
                </a:r>
              </a:p>
            </p:txBody>
          </p:sp>
          <p:sp>
            <p:nvSpPr>
              <p:cNvPr id="59" name="文本框 5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5918977" y="3014706"/>
            <a:ext cx="3622875" cy="1098506"/>
            <a:chOff x="5337036" y="1031947"/>
            <a:chExt cx="3622875"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2575901" cy="798646"/>
              <a:chOff x="6384011" y="1247332"/>
              <a:chExt cx="2575901" cy="791687"/>
            </a:xfrm>
          </p:grpSpPr>
          <p:sp>
            <p:nvSpPr>
              <p:cNvPr id="63" name="文本框 62"/>
              <p:cNvSpPr txBox="1"/>
              <p:nvPr/>
            </p:nvSpPr>
            <p:spPr>
              <a:xfrm>
                <a:off x="6384011" y="1247332"/>
                <a:ext cx="2462213"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密码工程基础</a:t>
                </a:r>
              </a:p>
            </p:txBody>
          </p:sp>
          <p:sp>
            <p:nvSpPr>
              <p:cNvPr id="64" name="文本框 6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2" name="组合 1">
            <a:extLst>
              <a:ext uri="{FF2B5EF4-FFF2-40B4-BE49-F238E27FC236}">
                <a16:creationId xmlns:a16="http://schemas.microsoft.com/office/drawing/2014/main" id="{7B469BCE-F5E5-44F9-9E61-1616BB27822E}"/>
              </a:ext>
            </a:extLst>
          </p:cNvPr>
          <p:cNvGrpSpPr/>
          <p:nvPr/>
        </p:nvGrpSpPr>
        <p:grpSpPr>
          <a:xfrm>
            <a:off x="5918977" y="5035037"/>
            <a:ext cx="3622875" cy="1098506"/>
            <a:chOff x="5337036" y="1031947"/>
            <a:chExt cx="3622875" cy="1098506"/>
          </a:xfrm>
        </p:grpSpPr>
        <p:sp>
          <p:nvSpPr>
            <p:cNvPr id="3" name="文本框 2">
              <a:extLst>
                <a:ext uri="{FF2B5EF4-FFF2-40B4-BE49-F238E27FC236}">
                  <a16:creationId xmlns:a16="http://schemas.microsoft.com/office/drawing/2014/main" id="{F4FB78D5-DB16-280E-CC68-4590B27785DF}"/>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5</a:t>
              </a:r>
              <a:endParaRPr lang="zh-CN" altLang="en-US" sz="6000" b="1" i="1" dirty="0">
                <a:solidFill>
                  <a:schemeClr val="accent1"/>
                </a:solidFill>
                <a:cs typeface="+mn-ea"/>
                <a:sym typeface="+mn-lt"/>
              </a:endParaRPr>
            </a:p>
          </p:txBody>
        </p:sp>
        <p:grpSp>
          <p:nvGrpSpPr>
            <p:cNvPr id="4" name="组合 3">
              <a:extLst>
                <a:ext uri="{FF2B5EF4-FFF2-40B4-BE49-F238E27FC236}">
                  <a16:creationId xmlns:a16="http://schemas.microsoft.com/office/drawing/2014/main" id="{449A290C-C53A-6200-8729-10BDF2683716}"/>
                </a:ext>
              </a:extLst>
            </p:cNvPr>
            <p:cNvGrpSpPr/>
            <p:nvPr/>
          </p:nvGrpSpPr>
          <p:grpSpPr>
            <a:xfrm>
              <a:off x="6384010" y="1248904"/>
              <a:ext cx="2575901" cy="798646"/>
              <a:chOff x="6384011" y="1247332"/>
              <a:chExt cx="2575901" cy="791687"/>
            </a:xfrm>
          </p:grpSpPr>
          <p:sp>
            <p:nvSpPr>
              <p:cNvPr id="5" name="文本框 4">
                <a:extLst>
                  <a:ext uri="{FF2B5EF4-FFF2-40B4-BE49-F238E27FC236}">
                    <a16:creationId xmlns:a16="http://schemas.microsoft.com/office/drawing/2014/main" id="{279CC889-2F0A-EE72-0C9D-7B4FB18898D3}"/>
                  </a:ext>
                </a:extLst>
              </p:cNvPr>
              <p:cNvSpPr txBox="1"/>
              <p:nvPr/>
            </p:nvSpPr>
            <p:spPr>
              <a:xfrm>
                <a:off x="6384011" y="1247332"/>
                <a:ext cx="2051844"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总结与展望</a:t>
                </a:r>
              </a:p>
            </p:txBody>
          </p:sp>
          <p:sp>
            <p:nvSpPr>
              <p:cNvPr id="6" name="文本框 5">
                <a:extLst>
                  <a:ext uri="{FF2B5EF4-FFF2-40B4-BE49-F238E27FC236}">
                    <a16:creationId xmlns:a16="http://schemas.microsoft.com/office/drawing/2014/main" id="{DED562F7-6481-C435-E4C0-6261FDEB2FF8}"/>
                  </a:ext>
                </a:extLst>
              </p:cNvPr>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spTree>
    <p:extLst>
      <p:ext uri="{BB962C8B-B14F-4D97-AF65-F5344CB8AC3E}">
        <p14:creationId xmlns:p14="http://schemas.microsoft.com/office/powerpoint/2010/main" val="385174671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F1C60-6A79-DA7A-7690-8418EA5B4D0E}"/>
              </a:ext>
            </a:extLst>
          </p:cNvPr>
          <p:cNvSpPr>
            <a:spLocks noGrp="1"/>
          </p:cNvSpPr>
          <p:nvPr>
            <p:ph type="title"/>
          </p:nvPr>
        </p:nvSpPr>
        <p:spPr/>
        <p:txBody>
          <a:bodyPr/>
          <a:lstStyle/>
          <a:p>
            <a:r>
              <a:rPr lang="zh-CN" altLang="en-US" dirty="0"/>
              <a:t>新设计算法过程中可能会发生状况</a:t>
            </a:r>
          </a:p>
        </p:txBody>
      </p:sp>
      <p:sp>
        <p:nvSpPr>
          <p:cNvPr id="5" name="文本框 4">
            <a:extLst>
              <a:ext uri="{FF2B5EF4-FFF2-40B4-BE49-F238E27FC236}">
                <a16:creationId xmlns:a16="http://schemas.microsoft.com/office/drawing/2014/main" id="{6988F1F1-D305-F8FF-4B42-921C03CBC368}"/>
              </a:ext>
            </a:extLst>
          </p:cNvPr>
          <p:cNvSpPr txBox="1"/>
          <p:nvPr/>
        </p:nvSpPr>
        <p:spPr>
          <a:xfrm>
            <a:off x="463732" y="961513"/>
            <a:ext cx="11168742" cy="5293757"/>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美国为维护国家安全，进一步抢占量子领域全球领导地位，早先于</a:t>
            </a:r>
            <a:r>
              <a:rPr lang="en-US" altLang="zh-CN" dirty="0">
                <a:latin typeface="+mn-ea"/>
                <a:ea typeface="+mn-ea"/>
              </a:rPr>
              <a:t>2017</a:t>
            </a:r>
            <a:r>
              <a:rPr lang="zh-CN" altLang="en-US" dirty="0">
                <a:latin typeface="+mn-ea"/>
                <a:ea typeface="+mn-ea"/>
              </a:rPr>
              <a:t>年开始推动</a:t>
            </a:r>
            <a:r>
              <a:rPr lang="en-US" altLang="zh-CN" b="1" dirty="0">
                <a:solidFill>
                  <a:srgbClr val="C00000"/>
                </a:solidFill>
                <a:latin typeface="+mn-ea"/>
                <a:ea typeface="+mn-ea"/>
              </a:rPr>
              <a:t>PQC</a:t>
            </a:r>
            <a:r>
              <a:rPr lang="zh-CN" altLang="en-US" b="1" dirty="0">
                <a:solidFill>
                  <a:srgbClr val="C00000"/>
                </a:solidFill>
                <a:latin typeface="+mn-ea"/>
                <a:ea typeface="+mn-ea"/>
              </a:rPr>
              <a:t>算法标准化研究</a:t>
            </a:r>
            <a:endParaRPr lang="en-US" altLang="zh-CN" b="1" dirty="0">
              <a:solidFill>
                <a:srgbClr val="C00000"/>
              </a:solidFill>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2022</a:t>
            </a:r>
            <a:r>
              <a:rPr lang="zh-CN" altLang="en-US" dirty="0">
                <a:latin typeface="+mn-ea"/>
                <a:ea typeface="+mn-ea"/>
              </a:rPr>
              <a:t>年</a:t>
            </a:r>
            <a:r>
              <a:rPr lang="en-US" altLang="zh-CN" dirty="0">
                <a:latin typeface="+mn-ea"/>
                <a:ea typeface="+mn-ea"/>
              </a:rPr>
              <a:t>7</a:t>
            </a:r>
            <a:r>
              <a:rPr lang="zh-CN" altLang="en-US" dirty="0">
                <a:latin typeface="+mn-ea"/>
                <a:ea typeface="+mn-ea"/>
              </a:rPr>
              <a:t>月</a:t>
            </a:r>
            <a:r>
              <a:rPr lang="en-US" altLang="zh-CN" dirty="0">
                <a:latin typeface="+mn-ea"/>
                <a:ea typeface="+mn-ea"/>
              </a:rPr>
              <a:t>5</a:t>
            </a:r>
            <a:r>
              <a:rPr lang="zh-CN" altLang="en-US" dirty="0">
                <a:latin typeface="+mn-ea"/>
                <a:ea typeface="+mn-ea"/>
              </a:rPr>
              <a:t>日，美国国家标准与技术研究院（</a:t>
            </a:r>
            <a:r>
              <a:rPr lang="en-US" altLang="zh-CN" dirty="0">
                <a:latin typeface="+mn-ea"/>
                <a:ea typeface="+mn-ea"/>
              </a:rPr>
              <a:t>NIST</a:t>
            </a:r>
            <a:r>
              <a:rPr lang="zh-CN" altLang="en-US" dirty="0">
                <a:latin typeface="+mn-ea"/>
                <a:ea typeface="+mn-ea"/>
              </a:rPr>
              <a:t>）宣布</a:t>
            </a:r>
            <a:r>
              <a:rPr lang="en-US" altLang="zh-CN" dirty="0">
                <a:latin typeface="+mn-ea"/>
                <a:ea typeface="+mn-ea"/>
              </a:rPr>
              <a:t>CRYSTALS-KYBER</a:t>
            </a:r>
            <a:r>
              <a:rPr lang="zh-CN" altLang="en-US" dirty="0">
                <a:latin typeface="+mn-ea"/>
                <a:ea typeface="+mn-ea"/>
              </a:rPr>
              <a:t>（格算法）、</a:t>
            </a:r>
            <a:r>
              <a:rPr lang="en-US" altLang="zh-CN" dirty="0">
                <a:latin typeface="+mn-ea"/>
                <a:ea typeface="+mn-ea"/>
              </a:rPr>
              <a:t>FALCON</a:t>
            </a:r>
            <a:r>
              <a:rPr lang="zh-CN" altLang="en-US" dirty="0">
                <a:latin typeface="+mn-ea"/>
                <a:ea typeface="+mn-ea"/>
              </a:rPr>
              <a:t>（格算法） 、</a:t>
            </a:r>
            <a:r>
              <a:rPr lang="en-US" altLang="zh-CN" dirty="0">
                <a:latin typeface="+mn-ea"/>
                <a:ea typeface="+mn-ea"/>
              </a:rPr>
              <a:t>CRYSTALS-</a:t>
            </a:r>
            <a:r>
              <a:rPr lang="en-US" altLang="zh-CN" dirty="0" err="1">
                <a:latin typeface="+mn-ea"/>
                <a:ea typeface="+mn-ea"/>
              </a:rPr>
              <a:t>Dilithium</a:t>
            </a:r>
            <a:r>
              <a:rPr lang="zh-CN" altLang="en-US" dirty="0">
                <a:latin typeface="+mn-ea"/>
                <a:ea typeface="+mn-ea"/>
              </a:rPr>
              <a:t>（格算法） 、</a:t>
            </a:r>
            <a:r>
              <a:rPr lang="en-US" altLang="zh-CN" dirty="0">
                <a:latin typeface="+mn-ea"/>
                <a:ea typeface="+mn-ea"/>
              </a:rPr>
              <a:t>SPHINCS+</a:t>
            </a:r>
            <a:r>
              <a:rPr lang="zh-CN" altLang="en-US" dirty="0">
                <a:latin typeface="+mn-ea"/>
                <a:ea typeface="+mn-ea"/>
              </a:rPr>
              <a:t>（哈希）等</a:t>
            </a:r>
            <a:r>
              <a:rPr lang="en-US" altLang="zh-CN" dirty="0">
                <a:latin typeface="+mn-ea"/>
                <a:ea typeface="+mn-ea"/>
              </a:rPr>
              <a:t>4</a:t>
            </a:r>
            <a:r>
              <a:rPr lang="zh-CN" altLang="en-US" dirty="0">
                <a:latin typeface="+mn-ea"/>
                <a:ea typeface="+mn-ea"/>
              </a:rPr>
              <a:t>个项目提前入选其</a:t>
            </a:r>
            <a:r>
              <a:rPr lang="en-US" altLang="zh-CN" dirty="0">
                <a:latin typeface="+mn-ea"/>
                <a:ea typeface="+mn-ea"/>
              </a:rPr>
              <a:t>PQC</a:t>
            </a:r>
            <a:r>
              <a:rPr lang="zh-CN" altLang="en-US" dirty="0">
                <a:latin typeface="+mn-ea"/>
                <a:ea typeface="+mn-ea"/>
              </a:rPr>
              <a:t>项目标准化算法结果，并宣布</a:t>
            </a:r>
            <a:r>
              <a:rPr lang="en-US" altLang="zh-CN" dirty="0">
                <a:latin typeface="+mn-ea"/>
                <a:ea typeface="+mn-ea"/>
              </a:rPr>
              <a:t>BIKE</a:t>
            </a:r>
            <a:r>
              <a:rPr lang="zh-CN" altLang="en-US" dirty="0">
                <a:latin typeface="+mn-ea"/>
                <a:ea typeface="+mn-ea"/>
              </a:rPr>
              <a:t>（编码）、</a:t>
            </a:r>
            <a:r>
              <a:rPr lang="en-US" altLang="zh-CN" dirty="0">
                <a:latin typeface="+mn-ea"/>
                <a:ea typeface="+mn-ea"/>
              </a:rPr>
              <a:t>Classic </a:t>
            </a:r>
            <a:r>
              <a:rPr lang="en-US" altLang="zh-CN" dirty="0" err="1">
                <a:latin typeface="+mn-ea"/>
                <a:ea typeface="+mn-ea"/>
              </a:rPr>
              <a:t>McEliece</a:t>
            </a:r>
            <a:r>
              <a:rPr lang="zh-CN" altLang="en-US" dirty="0">
                <a:latin typeface="+mn-ea"/>
                <a:ea typeface="+mn-ea"/>
              </a:rPr>
              <a:t>（编码）、</a:t>
            </a:r>
            <a:r>
              <a:rPr lang="en-US" altLang="zh-CN" dirty="0">
                <a:latin typeface="+mn-ea"/>
                <a:ea typeface="+mn-ea"/>
              </a:rPr>
              <a:t>HQC</a:t>
            </a:r>
            <a:r>
              <a:rPr lang="zh-CN" altLang="en-US" dirty="0">
                <a:latin typeface="+mn-ea"/>
                <a:ea typeface="+mn-ea"/>
              </a:rPr>
              <a:t>（编码）、</a:t>
            </a:r>
            <a:r>
              <a:rPr lang="en-US" altLang="zh-CN" b="1" dirty="0">
                <a:solidFill>
                  <a:srgbClr val="C00000"/>
                </a:solidFill>
                <a:latin typeface="+mn-ea"/>
                <a:ea typeface="+mn-ea"/>
              </a:rPr>
              <a:t>SIKE</a:t>
            </a:r>
            <a:r>
              <a:rPr lang="zh-CN" altLang="en-US" dirty="0">
                <a:latin typeface="+mn-ea"/>
                <a:ea typeface="+mn-ea"/>
              </a:rPr>
              <a:t>（椭圆曲线同源）共</a:t>
            </a:r>
            <a:r>
              <a:rPr lang="en-US" altLang="zh-CN" dirty="0">
                <a:latin typeface="+mn-ea"/>
                <a:ea typeface="+mn-ea"/>
              </a:rPr>
              <a:t>4</a:t>
            </a:r>
            <a:r>
              <a:rPr lang="zh-CN" altLang="en-US" dirty="0">
                <a:latin typeface="+mn-ea"/>
                <a:ea typeface="+mn-ea"/>
              </a:rPr>
              <a:t>个候选算法进入下一轮筛选。这一里程碑事件标志着</a:t>
            </a:r>
            <a:r>
              <a:rPr lang="en-US" altLang="zh-CN" dirty="0">
                <a:latin typeface="+mn-ea"/>
                <a:ea typeface="+mn-ea"/>
              </a:rPr>
              <a:t>NIST PQC</a:t>
            </a:r>
            <a:r>
              <a:rPr lang="zh-CN" altLang="en-US" dirty="0">
                <a:latin typeface="+mn-ea"/>
                <a:ea typeface="+mn-ea"/>
              </a:rPr>
              <a:t>标准化工作经过</a:t>
            </a:r>
            <a:r>
              <a:rPr lang="en-US" altLang="zh-CN" dirty="0">
                <a:latin typeface="+mn-ea"/>
                <a:ea typeface="+mn-ea"/>
              </a:rPr>
              <a:t>6</a:t>
            </a:r>
            <a:r>
              <a:rPr lang="zh-CN" altLang="en-US" dirty="0">
                <a:latin typeface="+mn-ea"/>
                <a:ea typeface="+mn-ea"/>
              </a:rPr>
              <a:t>年的发展即将进入尾声</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2022</a:t>
            </a:r>
            <a:r>
              <a:rPr lang="zh-CN" altLang="en-US" dirty="0">
                <a:latin typeface="+mn-ea"/>
                <a:ea typeface="+mn-ea"/>
              </a:rPr>
              <a:t>年</a:t>
            </a:r>
            <a:r>
              <a:rPr lang="en-US" altLang="zh-CN" dirty="0">
                <a:latin typeface="+mn-ea"/>
                <a:ea typeface="+mn-ea"/>
              </a:rPr>
              <a:t>8</a:t>
            </a:r>
            <a:r>
              <a:rPr lang="zh-CN" altLang="en-US" dirty="0">
                <a:latin typeface="+mn-ea"/>
                <a:ea typeface="+mn-ea"/>
              </a:rPr>
              <a:t>月，鲁汶大学计算机安全和工业密码学小组</a:t>
            </a:r>
            <a:r>
              <a:rPr lang="en-US" altLang="zh-CN" dirty="0">
                <a:latin typeface="+mn-ea"/>
                <a:ea typeface="+mn-ea"/>
              </a:rPr>
              <a:t>(CSIS)</a:t>
            </a:r>
            <a:r>
              <a:rPr lang="zh-CN" altLang="en-US" dirty="0">
                <a:latin typeface="+mn-ea"/>
                <a:ea typeface="+mn-ea"/>
              </a:rPr>
              <a:t>的研究人员成功</a:t>
            </a:r>
            <a:r>
              <a:rPr lang="zh-CN" altLang="en-US" b="1" dirty="0">
                <a:solidFill>
                  <a:srgbClr val="C00000"/>
                </a:solidFill>
                <a:latin typeface="+mn-ea"/>
                <a:ea typeface="+mn-ea"/>
              </a:rPr>
              <a:t>破解了命名为</a:t>
            </a:r>
            <a:r>
              <a:rPr lang="en-US" altLang="zh-CN" b="1" dirty="0">
                <a:solidFill>
                  <a:srgbClr val="C00000"/>
                </a:solidFill>
                <a:latin typeface="+mn-ea"/>
                <a:ea typeface="+mn-ea"/>
              </a:rPr>
              <a:t>SIKE</a:t>
            </a:r>
            <a:r>
              <a:rPr lang="zh-CN" altLang="en-US" dirty="0">
                <a:latin typeface="+mn-ea"/>
                <a:ea typeface="+mn-ea"/>
              </a:rPr>
              <a:t>（</a:t>
            </a:r>
            <a:r>
              <a:rPr lang="en-US" altLang="zh-CN" dirty="0" err="1">
                <a:latin typeface="+mn-ea"/>
                <a:ea typeface="+mn-ea"/>
              </a:rPr>
              <a:t>Supersingular</a:t>
            </a:r>
            <a:r>
              <a:rPr lang="en-US" altLang="zh-CN" dirty="0">
                <a:latin typeface="+mn-ea"/>
                <a:ea typeface="+mn-ea"/>
              </a:rPr>
              <a:t> Isogeny Key Encapsulation</a:t>
            </a:r>
            <a:r>
              <a:rPr lang="zh-CN" altLang="en-US" dirty="0">
                <a:latin typeface="+mn-ea"/>
                <a:ea typeface="+mn-ea"/>
              </a:rPr>
              <a:t>的缩写）的后量子加密算法</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对于数学家来说，研究人员能够通过</a:t>
            </a:r>
            <a:r>
              <a:rPr lang="zh-CN" altLang="en-US" b="1" dirty="0">
                <a:solidFill>
                  <a:srgbClr val="C00000"/>
                </a:solidFill>
                <a:latin typeface="+mn-ea"/>
                <a:ea typeface="+mn-ea"/>
              </a:rPr>
              <a:t>攻击</a:t>
            </a:r>
            <a:r>
              <a:rPr lang="en-US" altLang="zh-CN" b="1" dirty="0">
                <a:solidFill>
                  <a:srgbClr val="C00000"/>
                </a:solidFill>
                <a:latin typeface="+mn-ea"/>
                <a:ea typeface="+mn-ea"/>
              </a:rPr>
              <a:t>SIKE</a:t>
            </a:r>
            <a:r>
              <a:rPr lang="zh-CN" altLang="en-US" b="1" dirty="0">
                <a:solidFill>
                  <a:srgbClr val="C00000"/>
                </a:solidFill>
                <a:latin typeface="+mn-ea"/>
                <a:ea typeface="+mn-ea"/>
              </a:rPr>
              <a:t>的基础加密数学</a:t>
            </a:r>
            <a:r>
              <a:rPr lang="en-US" altLang="zh-CN" b="1" dirty="0">
                <a:solidFill>
                  <a:srgbClr val="C00000"/>
                </a:solidFill>
                <a:latin typeface="+mn-ea"/>
                <a:ea typeface="+mn-ea"/>
              </a:rPr>
              <a:t>——</a:t>
            </a:r>
            <a:r>
              <a:rPr lang="zh-CN" altLang="en-US" b="1" dirty="0">
                <a:solidFill>
                  <a:srgbClr val="C00000"/>
                </a:solidFill>
                <a:latin typeface="+mn-ea"/>
                <a:ea typeface="+mn-ea"/>
              </a:rPr>
              <a:t>超奇异等根</a:t>
            </a:r>
            <a:r>
              <a:rPr lang="en-US" altLang="zh-CN" b="1" dirty="0">
                <a:solidFill>
                  <a:srgbClr val="C00000"/>
                </a:solidFill>
                <a:latin typeface="+mn-ea"/>
                <a:ea typeface="+mn-ea"/>
              </a:rPr>
              <a:t>Diffie-Hellman (SIDH)</a:t>
            </a:r>
            <a:r>
              <a:rPr lang="zh-CN" altLang="en-US" b="1" dirty="0">
                <a:solidFill>
                  <a:srgbClr val="C00000"/>
                </a:solidFill>
                <a:latin typeface="+mn-ea"/>
                <a:ea typeface="+mn-ea"/>
              </a:rPr>
              <a:t>来处理</a:t>
            </a:r>
            <a:r>
              <a:rPr lang="en-US" altLang="zh-CN" b="1" dirty="0">
                <a:solidFill>
                  <a:srgbClr val="C00000"/>
                </a:solidFill>
                <a:latin typeface="+mn-ea"/>
                <a:ea typeface="+mn-ea"/>
              </a:rPr>
              <a:t>SIKE</a:t>
            </a:r>
            <a:r>
              <a:rPr lang="zh-CN" altLang="en-US" dirty="0">
                <a:latin typeface="+mn-ea"/>
                <a:ea typeface="+mn-ea"/>
              </a:rPr>
              <a:t>。他们表明</a:t>
            </a:r>
            <a:r>
              <a:rPr lang="en-US" altLang="zh-CN" dirty="0">
                <a:latin typeface="+mn-ea"/>
                <a:ea typeface="+mn-ea"/>
              </a:rPr>
              <a:t>SIDH</a:t>
            </a:r>
            <a:r>
              <a:rPr lang="zh-CN" altLang="en-US" dirty="0">
                <a:latin typeface="+mn-ea"/>
                <a:ea typeface="+mn-ea"/>
              </a:rPr>
              <a:t>很容易</a:t>
            </a:r>
            <a:r>
              <a:rPr lang="zh-CN" altLang="en-US" b="1" dirty="0">
                <a:solidFill>
                  <a:srgbClr val="C00000"/>
                </a:solidFill>
                <a:latin typeface="+mn-ea"/>
                <a:ea typeface="+mn-ea"/>
              </a:rPr>
              <a:t>受到“粘合</a:t>
            </a:r>
            <a:r>
              <a:rPr lang="en-US" altLang="zh-CN" b="1" dirty="0">
                <a:solidFill>
                  <a:srgbClr val="C00000"/>
                </a:solidFill>
                <a:latin typeface="+mn-ea"/>
                <a:ea typeface="+mn-ea"/>
              </a:rPr>
              <a:t>-</a:t>
            </a:r>
            <a:r>
              <a:rPr lang="zh-CN" altLang="en-US" b="1" dirty="0">
                <a:solidFill>
                  <a:srgbClr val="C00000"/>
                </a:solidFill>
                <a:latin typeface="+mn-ea"/>
                <a:ea typeface="+mn-ea"/>
              </a:rPr>
              <a:t>分裂”定理的影响</a:t>
            </a:r>
            <a:r>
              <a:rPr lang="zh-CN" altLang="en-US" dirty="0">
                <a:latin typeface="+mn-ea"/>
                <a:ea typeface="+mn-ea"/>
              </a:rPr>
              <a:t>，该定理由数学家恩斯特</a:t>
            </a:r>
            <a:r>
              <a:rPr lang="en-US" altLang="zh-CN" dirty="0">
                <a:latin typeface="+mn-ea"/>
                <a:ea typeface="+mn-ea"/>
              </a:rPr>
              <a:t>·</a:t>
            </a:r>
            <a:r>
              <a:rPr lang="zh-CN" altLang="en-US" dirty="0">
                <a:latin typeface="+mn-ea"/>
                <a:ea typeface="+mn-ea"/>
              </a:rPr>
              <a:t>卡尼</a:t>
            </a:r>
            <a:r>
              <a:rPr lang="en-US" altLang="zh-CN" dirty="0">
                <a:latin typeface="+mn-ea"/>
                <a:ea typeface="+mn-ea"/>
              </a:rPr>
              <a:t>(Ernst </a:t>
            </a:r>
            <a:r>
              <a:rPr lang="en-US" altLang="zh-CN" dirty="0" err="1">
                <a:latin typeface="+mn-ea"/>
                <a:ea typeface="+mn-ea"/>
              </a:rPr>
              <a:t>Kani</a:t>
            </a:r>
            <a:r>
              <a:rPr lang="en-US" altLang="zh-CN" dirty="0">
                <a:latin typeface="+mn-ea"/>
                <a:ea typeface="+mn-ea"/>
              </a:rPr>
              <a:t>)</a:t>
            </a:r>
            <a:r>
              <a:rPr lang="zh-CN" altLang="en-US" dirty="0">
                <a:latin typeface="+mn-ea"/>
                <a:ea typeface="+mn-ea"/>
              </a:rPr>
              <a:t>在</a:t>
            </a:r>
            <a:r>
              <a:rPr lang="en-US" altLang="zh-CN" dirty="0">
                <a:latin typeface="+mn-ea"/>
                <a:ea typeface="+mn-ea"/>
              </a:rPr>
              <a:t>1997</a:t>
            </a:r>
            <a:r>
              <a:rPr lang="zh-CN" altLang="en-US" dirty="0">
                <a:latin typeface="+mn-ea"/>
                <a:ea typeface="+mn-ea"/>
              </a:rPr>
              <a:t>年开发，并在</a:t>
            </a:r>
            <a:r>
              <a:rPr lang="en-US" altLang="zh-CN" dirty="0">
                <a:latin typeface="+mn-ea"/>
                <a:ea typeface="+mn-ea"/>
              </a:rPr>
              <a:t>2000</a:t>
            </a:r>
            <a:r>
              <a:rPr lang="zh-CN" altLang="en-US" dirty="0">
                <a:latin typeface="+mn-ea"/>
                <a:ea typeface="+mn-ea"/>
              </a:rPr>
              <a:t>年设计了其他数学工具。在数学领域中仍然是方形的，攻击使用两条曲线来攻击椭圆曲线。根据 </a:t>
            </a:r>
            <a:r>
              <a:rPr lang="en-US" altLang="zh-CN" dirty="0">
                <a:latin typeface="+mn-ea"/>
                <a:ea typeface="+mn-ea"/>
              </a:rPr>
              <a:t>SIKE </a:t>
            </a:r>
            <a:r>
              <a:rPr lang="zh-CN" altLang="en-US" dirty="0">
                <a:latin typeface="+mn-ea"/>
                <a:ea typeface="+mn-ea"/>
              </a:rPr>
              <a:t>的共同发明者、滑铁卢大学教授</a:t>
            </a:r>
            <a:r>
              <a:rPr lang="en-US" altLang="zh-CN" dirty="0">
                <a:latin typeface="+mn-ea"/>
                <a:ea typeface="+mn-ea"/>
              </a:rPr>
              <a:t>David </a:t>
            </a:r>
            <a:r>
              <a:rPr lang="en-US" altLang="zh-CN" dirty="0" err="1">
                <a:latin typeface="+mn-ea"/>
                <a:ea typeface="+mn-ea"/>
              </a:rPr>
              <a:t>Jao</a:t>
            </a:r>
            <a:r>
              <a:rPr lang="zh-CN" altLang="en-US" dirty="0">
                <a:latin typeface="+mn-ea"/>
                <a:ea typeface="+mn-ea"/>
              </a:rPr>
              <a:t>的说法，“新发现的弱点显然是对 </a:t>
            </a:r>
            <a:r>
              <a:rPr lang="en-US" altLang="zh-CN" dirty="0">
                <a:latin typeface="+mn-ea"/>
                <a:ea typeface="+mn-ea"/>
              </a:rPr>
              <a:t>SIKE </a:t>
            </a:r>
            <a:r>
              <a:rPr lang="zh-CN" altLang="en-US" dirty="0">
                <a:latin typeface="+mn-ea"/>
                <a:ea typeface="+mn-ea"/>
              </a:rPr>
              <a:t>的重大打击”</a:t>
            </a:r>
            <a:r>
              <a:rPr lang="en-US" altLang="zh-CN" dirty="0">
                <a:latin typeface="+mn-ea"/>
                <a:ea typeface="+mn-ea"/>
              </a:rPr>
              <a:t>——</a:t>
            </a:r>
            <a:r>
              <a:rPr lang="zh-CN" altLang="en-US" dirty="0">
                <a:latin typeface="+mn-ea"/>
                <a:ea typeface="+mn-ea"/>
              </a:rPr>
              <a:t>事实确实如此。但他补充说，所有这一切都可以追溯到密码学家有时对纯数学的不完美统治，因为研究人员采用的方法“真的出乎意料”</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延伸讨论：</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RSA</a:t>
            </a:r>
            <a:r>
              <a:rPr lang="zh-CN" altLang="en-US" dirty="0">
                <a:latin typeface="+mn-ea"/>
                <a:ea typeface="+mn-ea"/>
              </a:rPr>
              <a:t>算法的安全性基于大整数因子分解问题，</a:t>
            </a:r>
            <a:r>
              <a:rPr lang="en-US" altLang="zh-CN" dirty="0">
                <a:latin typeface="+mn-ea"/>
                <a:ea typeface="+mn-ea"/>
              </a:rPr>
              <a:t>40</a:t>
            </a:r>
            <a:r>
              <a:rPr lang="zh-CN" altLang="en-US" dirty="0">
                <a:latin typeface="+mn-ea"/>
                <a:ea typeface="+mn-ea"/>
              </a:rPr>
              <a:t>多年来，大量（民间）数学家致力于研究大整数因子分解，期望能够用数学手段攻破</a:t>
            </a:r>
            <a:r>
              <a:rPr lang="en-US" altLang="zh-CN" dirty="0">
                <a:latin typeface="+mn-ea"/>
                <a:ea typeface="+mn-ea"/>
              </a:rPr>
              <a:t>RSA</a:t>
            </a:r>
            <a:r>
              <a:rPr lang="zh-CN" altLang="en-US" dirty="0">
                <a:latin typeface="+mn-ea"/>
                <a:ea typeface="+mn-ea"/>
              </a:rPr>
              <a:t>算法</a:t>
            </a:r>
            <a:endParaRPr lang="en-US" altLang="zh-CN" dirty="0">
              <a:latin typeface="+mn-ea"/>
              <a:ea typeface="+mn-ea"/>
            </a:endParaRPr>
          </a:p>
        </p:txBody>
      </p:sp>
    </p:spTree>
    <p:extLst>
      <p:ext uri="{BB962C8B-B14F-4D97-AF65-F5344CB8AC3E}">
        <p14:creationId xmlns:p14="http://schemas.microsoft.com/office/powerpoint/2010/main" val="160407221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FAQ</a:t>
            </a:r>
            <a:r>
              <a:rPr lang="zh-CN" altLang="en-US" dirty="0"/>
              <a:t>补充</a:t>
            </a:r>
          </a:p>
        </p:txBody>
      </p:sp>
      <p:sp>
        <p:nvSpPr>
          <p:cNvPr id="14" name="文本框 13"/>
          <p:cNvSpPr txBox="1"/>
          <p:nvPr/>
        </p:nvSpPr>
        <p:spPr>
          <a:xfrm>
            <a:off x="660398" y="1135796"/>
            <a:ext cx="4930505"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spcBef>
                <a:spcPts val="0"/>
              </a:spcBef>
              <a:spcAft>
                <a:spcPts val="0"/>
              </a:spcAft>
              <a:buClrTx/>
              <a:buSzTx/>
              <a:buFontTx/>
              <a:buNone/>
              <a:defRPr/>
            </a:pPr>
            <a:r>
              <a:rPr kumimoji="0" lang="zh-CN" altLang="en-US" sz="20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为什么加密通信不用公钥算法？</a:t>
            </a:r>
          </a:p>
        </p:txBody>
      </p:sp>
      <p:sp>
        <p:nvSpPr>
          <p:cNvPr id="19" name="文本框 18"/>
          <p:cNvSpPr txBox="1"/>
          <p:nvPr/>
        </p:nvSpPr>
        <p:spPr>
          <a:xfrm>
            <a:off x="660399" y="2622527"/>
            <a:ext cx="4930504" cy="619744"/>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spcBef>
                <a:spcPts val="0"/>
              </a:spcBef>
              <a:spcAft>
                <a:spcPts val="0"/>
              </a:spcAft>
              <a:buClrTx/>
              <a:buSzTx/>
              <a:buFontTx/>
              <a:buNone/>
              <a:defRPr/>
            </a:pPr>
            <a:r>
              <a:rPr kumimoji="0" lang="en-US" altLang="zh-CN" sz="20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RSA</a:t>
            </a:r>
            <a:r>
              <a:rPr kumimoji="0" lang="zh-CN" altLang="en-US" sz="20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r>
              <a:rPr kumimoji="0" lang="en-US" altLang="zh-CN" sz="20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AES</a:t>
            </a:r>
            <a:r>
              <a:rPr kumimoji="0" lang="zh-CN" altLang="en-US" sz="20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等</a:t>
            </a:r>
            <a:r>
              <a:rPr lang="zh-CN" altLang="en-US" sz="2000" b="1" kern="0" spc="300" dirty="0">
                <a:solidFill>
                  <a:srgbClr val="FFFFFF"/>
                </a:solidFill>
                <a:latin typeface="微软雅黑" panose="020B0503020204020204" pitchFamily="34" charset="-122"/>
              </a:rPr>
              <a:t>算法的密钥一般多长？</a:t>
            </a:r>
            <a:endParaRPr kumimoji="0" lang="zh-CN" altLang="en-US" sz="20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 name="文本框 19"/>
          <p:cNvSpPr txBox="1"/>
          <p:nvPr/>
        </p:nvSpPr>
        <p:spPr>
          <a:xfrm>
            <a:off x="660400" y="1913350"/>
            <a:ext cx="10858500" cy="361125"/>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公钥加密太慢了，模幂运算</a:t>
            </a:r>
            <a:r>
              <a:rPr lang="zh-CN" altLang="en-US" sz="2000" spc="300" dirty="0">
                <a:solidFill>
                  <a:srgbClr val="000000">
                    <a:lumMod val="85000"/>
                    <a:lumOff val="15000"/>
                  </a:srgbClr>
                </a:solidFill>
                <a:latin typeface="微软雅黑" panose="020B0503020204020204" pitchFamily="34" charset="-122"/>
              </a:rPr>
              <a:t>，比混乱扩散操作慢的多。</a:t>
            </a: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87832" y="3458627"/>
            <a:ext cx="10858500" cy="1161344"/>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RSA</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私钥</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d</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建议长度曾经为</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1024</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比特，现今为</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2048</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比特（</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768</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比特大数已经被成功分解）；为了加快验签和加密的速度，</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RSA</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公钥</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e</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建议使用</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65537</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AES</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算法密钥为</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128</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比特（现代计算机穷搜的能力上限约为</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2</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的</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80</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次方）</a:t>
            </a:r>
          </a:p>
        </p:txBody>
      </p:sp>
    </p:spTree>
    <p:extLst>
      <p:ext uri="{BB962C8B-B14F-4D97-AF65-F5344CB8AC3E}">
        <p14:creationId xmlns:p14="http://schemas.microsoft.com/office/powerpoint/2010/main" val="2002872616"/>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问题</a:t>
            </a:r>
            <a:r>
              <a:rPr lang="en-US" altLang="zh-CN" dirty="0"/>
              <a:t>2</a:t>
            </a:r>
            <a:endParaRPr lang="zh-CN" altLang="en-US" dirty="0"/>
          </a:p>
        </p:txBody>
      </p:sp>
      <p:sp>
        <p:nvSpPr>
          <p:cNvPr id="7" name="文本框 6"/>
          <p:cNvSpPr txBox="1"/>
          <p:nvPr/>
        </p:nvSpPr>
        <p:spPr>
          <a:xfrm>
            <a:off x="725013" y="2023473"/>
            <a:ext cx="24871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pitchFamily="49" charset="-122"/>
                <a:ea typeface="黑体" panose="02010609060101010101" pitchFamily="49" charset="-122"/>
              </a:rPr>
              <a:t>“</a:t>
            </a:r>
          </a:p>
        </p:txBody>
      </p:sp>
      <p:cxnSp>
        <p:nvCxnSpPr>
          <p:cNvPr id="8" name="直接连接符 7"/>
          <p:cNvCxnSpPr/>
          <p:nvPr/>
        </p:nvCxnSpPr>
        <p:spPr>
          <a:xfrm>
            <a:off x="3468913" y="1897299"/>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82935" y="5319567"/>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112546" y="4240329"/>
            <a:ext cx="1632320"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pitchFamily="49" charset="-122"/>
                <a:ea typeface="黑体" panose="02010609060101010101" pitchFamily="49" charset="-122"/>
              </a:rPr>
              <a:t>”</a:t>
            </a:r>
            <a:endParaRPr lang="zh-CN" altLang="en-US" sz="11500" spc="300" dirty="0">
              <a:solidFill>
                <a:schemeClr val="accent4"/>
              </a:solidFill>
              <a:latin typeface="黑体" panose="02010609060101010101" pitchFamily="49" charset="-122"/>
              <a:ea typeface="黑体" panose="02010609060101010101" pitchFamily="49" charset="-122"/>
            </a:endParaRPr>
          </a:p>
        </p:txBody>
      </p:sp>
      <p:sp>
        <p:nvSpPr>
          <p:cNvPr id="16" name="文本框 15"/>
          <p:cNvSpPr txBox="1"/>
          <p:nvPr/>
        </p:nvSpPr>
        <p:spPr>
          <a:xfrm>
            <a:off x="1357555" y="3191088"/>
            <a:ext cx="9476891" cy="1273234"/>
          </a:xfrm>
          <a:prstGeom prst="rect">
            <a:avLst/>
          </a:prstGeom>
          <a:noFill/>
        </p:spPr>
        <p:txBody>
          <a:bodyPr wrap="square" lIns="0" tIns="0" rIns="0" bIns="0" rtlCol="0">
            <a:spAutoFit/>
          </a:bodyPr>
          <a:lstStyle/>
          <a:p>
            <a:pPr algn="ctr">
              <a:lnSpc>
                <a:spcPct val="120000"/>
              </a:lnSpc>
            </a:pPr>
            <a:r>
              <a:rPr lang="zh-CN" altLang="en-US" sz="3600" b="1" spc="300" dirty="0">
                <a:solidFill>
                  <a:schemeClr val="accent1"/>
                </a:solidFill>
                <a:latin typeface="+mn-ea"/>
              </a:rPr>
              <a:t>信息系统的哪些环节需要密码算法保护？</a:t>
            </a:r>
            <a:endParaRPr lang="en-US" altLang="zh-CN" sz="3600" b="1" spc="300" dirty="0">
              <a:solidFill>
                <a:schemeClr val="accent1"/>
              </a:solidFill>
              <a:latin typeface="+mn-ea"/>
            </a:endParaRPr>
          </a:p>
        </p:txBody>
      </p:sp>
    </p:spTree>
    <p:extLst>
      <p:ext uri="{BB962C8B-B14F-4D97-AF65-F5344CB8AC3E}">
        <p14:creationId xmlns:p14="http://schemas.microsoft.com/office/powerpoint/2010/main" val="158902429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2.1</a:t>
            </a:r>
            <a:r>
              <a:rPr lang="zh-CN" altLang="en-US" dirty="0"/>
              <a:t>：防不胜防的监听</a:t>
            </a:r>
          </a:p>
        </p:txBody>
      </p:sp>
      <p:graphicFrame>
        <p:nvGraphicFramePr>
          <p:cNvPr id="3" name="对象 2">
            <a:extLst>
              <a:ext uri="{FF2B5EF4-FFF2-40B4-BE49-F238E27FC236}">
                <a16:creationId xmlns:a16="http://schemas.microsoft.com/office/drawing/2014/main" id="{2186FA7E-1543-AA59-D20C-44BFD7993A74}"/>
              </a:ext>
            </a:extLst>
          </p:cNvPr>
          <p:cNvGraphicFramePr>
            <a:graphicFrameLocks noChangeAspect="1"/>
          </p:cNvGraphicFramePr>
          <p:nvPr>
            <p:extLst>
              <p:ext uri="{D42A27DB-BD31-4B8C-83A1-F6EECF244321}">
                <p14:modId xmlns:p14="http://schemas.microsoft.com/office/powerpoint/2010/main" val="4024347094"/>
              </p:ext>
            </p:extLst>
          </p:nvPr>
        </p:nvGraphicFramePr>
        <p:xfrm>
          <a:off x="507567" y="1844811"/>
          <a:ext cx="8344791" cy="2972434"/>
        </p:xfrm>
        <a:graphic>
          <a:graphicData uri="http://schemas.openxmlformats.org/presentationml/2006/ole">
            <mc:AlternateContent xmlns:mc="http://schemas.openxmlformats.org/markup-compatibility/2006">
              <mc:Choice xmlns:v="urn:schemas-microsoft-com:vml" Requires="v">
                <p:oleObj name="Visio" r:id="rId3" imgW="7126979" imgH="2537376" progId="Visio.Drawing.11">
                  <p:embed/>
                </p:oleObj>
              </mc:Choice>
              <mc:Fallback>
                <p:oleObj name="Visio" r:id="rId3" imgW="7126979" imgH="2537376" progId="Visio.Drawing.11">
                  <p:embed/>
                  <p:pic>
                    <p:nvPicPr>
                      <p:cNvPr id="6" name="对象 5"/>
                      <p:cNvPicPr>
                        <a:picLocks noChangeAspect="1" noChangeArrowheads="1"/>
                      </p:cNvPicPr>
                      <p:nvPr/>
                    </p:nvPicPr>
                    <p:blipFill>
                      <a:blip r:embed="rId4"/>
                      <a:srcRect/>
                      <a:stretch>
                        <a:fillRect/>
                      </a:stretch>
                    </p:blipFill>
                    <p:spPr bwMode="auto">
                      <a:xfrm>
                        <a:off x="507567" y="1844811"/>
                        <a:ext cx="8344791" cy="2972434"/>
                      </a:xfrm>
                      <a:prstGeom prst="rect">
                        <a:avLst/>
                      </a:prstGeom>
                      <a:noFill/>
                      <a:ln>
                        <a:noFill/>
                      </a:ln>
                    </p:spPr>
                  </p:pic>
                </p:oleObj>
              </mc:Fallback>
            </mc:AlternateContent>
          </a:graphicData>
        </a:graphic>
      </p:graphicFrame>
      <p:pic>
        <p:nvPicPr>
          <p:cNvPr id="4" name="图片 3">
            <a:extLst>
              <a:ext uri="{FF2B5EF4-FFF2-40B4-BE49-F238E27FC236}">
                <a16:creationId xmlns:a16="http://schemas.microsoft.com/office/drawing/2014/main" id="{292DFD7A-CD6E-D1EE-C956-3155A031C56D}"/>
              </a:ext>
            </a:extLst>
          </p:cNvPr>
          <p:cNvPicPr>
            <a:picLocks noChangeAspect="1"/>
          </p:cNvPicPr>
          <p:nvPr/>
        </p:nvPicPr>
        <p:blipFill>
          <a:blip r:embed="rId5"/>
          <a:stretch>
            <a:fillRect/>
          </a:stretch>
        </p:blipFill>
        <p:spPr>
          <a:xfrm>
            <a:off x="8570340" y="1520612"/>
            <a:ext cx="2826375" cy="2783442"/>
          </a:xfrm>
          <a:prstGeom prst="rect">
            <a:avLst/>
          </a:prstGeom>
        </p:spPr>
      </p:pic>
      <p:sp>
        <p:nvSpPr>
          <p:cNvPr id="6" name="矩形 5">
            <a:extLst>
              <a:ext uri="{FF2B5EF4-FFF2-40B4-BE49-F238E27FC236}">
                <a16:creationId xmlns:a16="http://schemas.microsoft.com/office/drawing/2014/main" id="{7F7C0C1C-4FB0-542C-1975-60E82F6AED7A}"/>
              </a:ext>
            </a:extLst>
          </p:cNvPr>
          <p:cNvSpPr>
            <a:spLocks noChangeArrowheads="1"/>
          </p:cNvSpPr>
          <p:nvPr/>
        </p:nvSpPr>
        <p:spPr bwMode="auto">
          <a:xfrm>
            <a:off x="2879468" y="4394894"/>
            <a:ext cx="2492990"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面向口令系统开展监听</a:t>
            </a:r>
            <a:endParaRPr kumimoji="1" lang="zh-CN" altLang="zh-CN" b="1" dirty="0">
              <a:solidFill>
                <a:schemeClr val="accent1"/>
              </a:solidFill>
              <a:ea typeface="Heiti SC Light" charset="-122"/>
            </a:endParaRPr>
          </a:p>
        </p:txBody>
      </p:sp>
      <p:sp>
        <p:nvSpPr>
          <p:cNvPr id="7" name="矩形 6">
            <a:extLst>
              <a:ext uri="{FF2B5EF4-FFF2-40B4-BE49-F238E27FC236}">
                <a16:creationId xmlns:a16="http://schemas.microsoft.com/office/drawing/2014/main" id="{BAFBEB93-7EF3-19F0-9A67-3D4AC8A47AB0}"/>
              </a:ext>
            </a:extLst>
          </p:cNvPr>
          <p:cNvSpPr>
            <a:spLocks noChangeArrowheads="1"/>
          </p:cNvSpPr>
          <p:nvPr/>
        </p:nvSpPr>
        <p:spPr bwMode="auto">
          <a:xfrm>
            <a:off x="8967864" y="4394894"/>
            <a:ext cx="2031326"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键盘监听设备示例</a:t>
            </a:r>
            <a:endParaRPr kumimoji="1" lang="zh-CN" altLang="zh-CN" b="1" dirty="0">
              <a:solidFill>
                <a:schemeClr val="accent1"/>
              </a:solidFill>
              <a:ea typeface="Heiti SC Light" charset="-122"/>
            </a:endParaRPr>
          </a:p>
        </p:txBody>
      </p:sp>
      <p:pic>
        <p:nvPicPr>
          <p:cNvPr id="8" name="图片 7">
            <a:extLst>
              <a:ext uri="{FF2B5EF4-FFF2-40B4-BE49-F238E27FC236}">
                <a16:creationId xmlns:a16="http://schemas.microsoft.com/office/drawing/2014/main" id="{78C4BC68-1BF5-1758-9F5F-B411E90E2E40}"/>
              </a:ext>
            </a:extLst>
          </p:cNvPr>
          <p:cNvPicPr>
            <a:picLocks noChangeAspect="1"/>
          </p:cNvPicPr>
          <p:nvPr/>
        </p:nvPicPr>
        <p:blipFill>
          <a:blip r:embed="rId6"/>
          <a:stretch>
            <a:fillRect/>
          </a:stretch>
        </p:blipFill>
        <p:spPr>
          <a:xfrm>
            <a:off x="362405" y="4662682"/>
            <a:ext cx="1490029" cy="1552574"/>
          </a:xfrm>
          <a:prstGeom prst="rect">
            <a:avLst/>
          </a:prstGeom>
        </p:spPr>
      </p:pic>
    </p:spTree>
    <p:extLst>
      <p:ext uri="{BB962C8B-B14F-4D97-AF65-F5344CB8AC3E}">
        <p14:creationId xmlns:p14="http://schemas.microsoft.com/office/powerpoint/2010/main" val="258544797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2.1</a:t>
            </a:r>
            <a:r>
              <a:rPr lang="zh-CN" altLang="en-US" dirty="0"/>
              <a:t>：防不胜防的监听</a:t>
            </a:r>
          </a:p>
        </p:txBody>
      </p:sp>
      <p:sp>
        <p:nvSpPr>
          <p:cNvPr id="7" name="矩形 6">
            <a:extLst>
              <a:ext uri="{FF2B5EF4-FFF2-40B4-BE49-F238E27FC236}">
                <a16:creationId xmlns:a16="http://schemas.microsoft.com/office/drawing/2014/main" id="{BAFBEB93-7EF3-19F0-9A67-3D4AC8A47AB0}"/>
              </a:ext>
            </a:extLst>
          </p:cNvPr>
          <p:cNvSpPr>
            <a:spLocks noChangeArrowheads="1"/>
          </p:cNvSpPr>
          <p:nvPr/>
        </p:nvSpPr>
        <p:spPr bwMode="auto">
          <a:xfrm>
            <a:off x="6373824" y="3432562"/>
            <a:ext cx="2954655"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面向银行卡系统的监听设备</a:t>
            </a:r>
            <a:endParaRPr kumimoji="1" lang="zh-CN" altLang="zh-CN" b="1" dirty="0">
              <a:solidFill>
                <a:schemeClr val="accent1"/>
              </a:solidFill>
              <a:ea typeface="Heiti SC Light" charset="-122"/>
            </a:endParaRPr>
          </a:p>
        </p:txBody>
      </p:sp>
      <p:pic>
        <p:nvPicPr>
          <p:cNvPr id="3" name="图片 2">
            <a:extLst>
              <a:ext uri="{FF2B5EF4-FFF2-40B4-BE49-F238E27FC236}">
                <a16:creationId xmlns:a16="http://schemas.microsoft.com/office/drawing/2014/main" id="{F52303C7-924E-E4EB-4032-CEABEC29B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729" y="922709"/>
            <a:ext cx="3313463" cy="2481415"/>
          </a:xfrm>
          <a:prstGeom prst="rect">
            <a:avLst/>
          </a:prstGeom>
        </p:spPr>
      </p:pic>
      <p:pic>
        <p:nvPicPr>
          <p:cNvPr id="4" name="图片 3">
            <a:extLst>
              <a:ext uri="{FF2B5EF4-FFF2-40B4-BE49-F238E27FC236}">
                <a16:creationId xmlns:a16="http://schemas.microsoft.com/office/drawing/2014/main" id="{B40574BD-819F-2F06-437D-C6C6C8770F88}"/>
              </a:ext>
            </a:extLst>
          </p:cNvPr>
          <p:cNvPicPr>
            <a:picLocks noChangeAspect="1"/>
          </p:cNvPicPr>
          <p:nvPr/>
        </p:nvPicPr>
        <p:blipFill rotWithShape="1">
          <a:blip r:embed="rId4">
            <a:extLst>
              <a:ext uri="{28A0092B-C50C-407E-A947-70E740481C1C}">
                <a14:useLocalDpi xmlns:a14="http://schemas.microsoft.com/office/drawing/2010/main" val="0"/>
              </a:ext>
            </a:extLst>
          </a:blip>
          <a:srcRect l="7155" r="16081"/>
          <a:stretch/>
        </p:blipFill>
        <p:spPr>
          <a:xfrm>
            <a:off x="2934877" y="4010342"/>
            <a:ext cx="2291163" cy="1814085"/>
          </a:xfrm>
          <a:prstGeom prst="rect">
            <a:avLst/>
          </a:prstGeom>
        </p:spPr>
      </p:pic>
      <p:pic>
        <p:nvPicPr>
          <p:cNvPr id="5" name="图片 4">
            <a:extLst>
              <a:ext uri="{FF2B5EF4-FFF2-40B4-BE49-F238E27FC236}">
                <a16:creationId xmlns:a16="http://schemas.microsoft.com/office/drawing/2014/main" id="{AD4FB424-5515-80D3-FB52-AF4F3581F8B6}"/>
              </a:ext>
            </a:extLst>
          </p:cNvPr>
          <p:cNvPicPr>
            <a:picLocks noChangeAspect="1"/>
          </p:cNvPicPr>
          <p:nvPr/>
        </p:nvPicPr>
        <p:blipFill rotWithShape="1">
          <a:blip r:embed="rId5"/>
          <a:srcRect l="6258"/>
          <a:stretch/>
        </p:blipFill>
        <p:spPr>
          <a:xfrm>
            <a:off x="6021429" y="914368"/>
            <a:ext cx="3659447" cy="2498096"/>
          </a:xfrm>
          <a:prstGeom prst="rect">
            <a:avLst/>
          </a:prstGeom>
        </p:spPr>
      </p:pic>
      <p:pic>
        <p:nvPicPr>
          <p:cNvPr id="8" name="图片 7">
            <a:extLst>
              <a:ext uri="{FF2B5EF4-FFF2-40B4-BE49-F238E27FC236}">
                <a16:creationId xmlns:a16="http://schemas.microsoft.com/office/drawing/2014/main" id="{0E3945BA-9B9B-81C8-A462-BE9B677E0C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1437" y="4004807"/>
            <a:ext cx="2639428" cy="1824789"/>
          </a:xfrm>
          <a:prstGeom prst="rect">
            <a:avLst/>
          </a:prstGeom>
        </p:spPr>
      </p:pic>
      <p:sp>
        <p:nvSpPr>
          <p:cNvPr id="9" name="矩形 8">
            <a:extLst>
              <a:ext uri="{FF2B5EF4-FFF2-40B4-BE49-F238E27FC236}">
                <a16:creationId xmlns:a16="http://schemas.microsoft.com/office/drawing/2014/main" id="{27DD7D75-5BF4-AD4E-06A3-8DA287FD6822}"/>
              </a:ext>
            </a:extLst>
          </p:cNvPr>
          <p:cNvSpPr>
            <a:spLocks noChangeArrowheads="1"/>
          </p:cNvSpPr>
          <p:nvPr/>
        </p:nvSpPr>
        <p:spPr bwMode="auto">
          <a:xfrm>
            <a:off x="2826749" y="3432562"/>
            <a:ext cx="2507418" cy="369332"/>
          </a:xfrm>
          <a:prstGeom prst="rect">
            <a:avLst/>
          </a:prstGeom>
          <a:noFill/>
          <a:ln w="9525">
            <a:noFill/>
            <a:miter lim="800000"/>
            <a:headEnd/>
            <a:tailEnd/>
          </a:ln>
        </p:spPr>
        <p:txBody>
          <a:bodyPr wrap="none">
            <a:spAutoFit/>
          </a:bodyPr>
          <a:lstStyle/>
          <a:p>
            <a:pPr algn="ctr"/>
            <a:r>
              <a:rPr kumimoji="1" lang="en-US" altLang="zh-CN" b="1" dirty="0">
                <a:solidFill>
                  <a:schemeClr val="accent1"/>
                </a:solidFill>
                <a:ea typeface="Heiti SC Light" charset="-122"/>
              </a:rPr>
              <a:t>ATM</a:t>
            </a:r>
            <a:r>
              <a:rPr kumimoji="1" lang="zh-CN" altLang="en-US" b="1" dirty="0">
                <a:solidFill>
                  <a:schemeClr val="accent1"/>
                </a:solidFill>
                <a:ea typeface="Heiti SC Light" charset="-122"/>
              </a:rPr>
              <a:t>取款机监听的风险</a:t>
            </a:r>
            <a:endParaRPr kumimoji="1" lang="zh-CN" altLang="zh-CN" b="1" dirty="0">
              <a:solidFill>
                <a:schemeClr val="accent1"/>
              </a:solidFill>
              <a:ea typeface="Heiti SC Light" charset="-122"/>
            </a:endParaRPr>
          </a:p>
        </p:txBody>
      </p:sp>
      <p:sp>
        <p:nvSpPr>
          <p:cNvPr id="10" name="矩形 9">
            <a:extLst>
              <a:ext uri="{FF2B5EF4-FFF2-40B4-BE49-F238E27FC236}">
                <a16:creationId xmlns:a16="http://schemas.microsoft.com/office/drawing/2014/main" id="{E38A95DB-3637-72D6-B87C-B0E8B57D4E1C}"/>
              </a:ext>
            </a:extLst>
          </p:cNvPr>
          <p:cNvSpPr>
            <a:spLocks noChangeArrowheads="1"/>
          </p:cNvSpPr>
          <p:nvPr/>
        </p:nvSpPr>
        <p:spPr bwMode="auto">
          <a:xfrm>
            <a:off x="6367412" y="5829596"/>
            <a:ext cx="2967479"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采用金融</a:t>
            </a:r>
            <a:r>
              <a:rPr kumimoji="1" lang="en-US" altLang="zh-CN" b="1" dirty="0">
                <a:solidFill>
                  <a:schemeClr val="accent1"/>
                </a:solidFill>
                <a:ea typeface="Heiti SC Light" charset="-122"/>
              </a:rPr>
              <a:t>IC</a:t>
            </a:r>
            <a:r>
              <a:rPr kumimoji="1" lang="zh-CN" altLang="en-US" b="1" dirty="0">
                <a:solidFill>
                  <a:schemeClr val="accent1"/>
                </a:solidFill>
                <a:ea typeface="Heiti SC Light" charset="-122"/>
              </a:rPr>
              <a:t>卡实现密码安全</a:t>
            </a:r>
            <a:endParaRPr kumimoji="1" lang="zh-CN" altLang="zh-CN" b="1" dirty="0">
              <a:solidFill>
                <a:schemeClr val="accent1"/>
              </a:solidFill>
              <a:ea typeface="Heiti SC Light" charset="-122"/>
            </a:endParaRPr>
          </a:p>
        </p:txBody>
      </p:sp>
      <p:sp>
        <p:nvSpPr>
          <p:cNvPr id="11" name="矩形 10">
            <a:extLst>
              <a:ext uri="{FF2B5EF4-FFF2-40B4-BE49-F238E27FC236}">
                <a16:creationId xmlns:a16="http://schemas.microsoft.com/office/drawing/2014/main" id="{7FAC51C4-622E-E357-6AA5-DE36DBF6F4A3}"/>
              </a:ext>
            </a:extLst>
          </p:cNvPr>
          <p:cNvSpPr>
            <a:spLocks noChangeArrowheads="1"/>
          </p:cNvSpPr>
          <p:nvPr/>
        </p:nvSpPr>
        <p:spPr bwMode="auto">
          <a:xfrm>
            <a:off x="2718548" y="5829596"/>
            <a:ext cx="2723823"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磁条卡刷卡过程存在风险</a:t>
            </a:r>
            <a:endParaRPr kumimoji="1" lang="zh-CN" altLang="zh-CN" b="1" dirty="0">
              <a:solidFill>
                <a:schemeClr val="accent1"/>
              </a:solidFill>
              <a:ea typeface="Heiti SC Light" charset="-122"/>
            </a:endParaRPr>
          </a:p>
        </p:txBody>
      </p:sp>
    </p:spTree>
    <p:extLst>
      <p:ext uri="{BB962C8B-B14F-4D97-AF65-F5344CB8AC3E}">
        <p14:creationId xmlns:p14="http://schemas.microsoft.com/office/powerpoint/2010/main" val="26435442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82C12-F5C7-A7AE-DA36-09A2E839D8B5}"/>
              </a:ext>
            </a:extLst>
          </p:cNvPr>
          <p:cNvSpPr>
            <a:spLocks noGrp="1"/>
          </p:cNvSpPr>
          <p:nvPr>
            <p:ph type="title"/>
          </p:nvPr>
        </p:nvSpPr>
        <p:spPr/>
        <p:txBody>
          <a:bodyPr/>
          <a:lstStyle/>
          <a:p>
            <a:r>
              <a:rPr lang="zh-CN" altLang="en-US"/>
              <a:t>案例</a:t>
            </a:r>
            <a:r>
              <a:rPr lang="en-US" altLang="zh-CN"/>
              <a:t>2.1</a:t>
            </a:r>
            <a:r>
              <a:rPr lang="zh-CN" altLang="en-US" dirty="0"/>
              <a:t>：防不胜防的监听</a:t>
            </a:r>
          </a:p>
        </p:txBody>
      </p:sp>
      <p:pic>
        <p:nvPicPr>
          <p:cNvPr id="6" name="图片 5">
            <a:extLst>
              <a:ext uri="{FF2B5EF4-FFF2-40B4-BE49-F238E27FC236}">
                <a16:creationId xmlns:a16="http://schemas.microsoft.com/office/drawing/2014/main" id="{F886FC31-9AD4-BDDF-E43A-C9D1AD9BDB44}"/>
              </a:ext>
            </a:extLst>
          </p:cNvPr>
          <p:cNvPicPr>
            <a:picLocks noChangeAspect="1"/>
          </p:cNvPicPr>
          <p:nvPr/>
        </p:nvPicPr>
        <p:blipFill>
          <a:blip r:embed="rId2"/>
          <a:stretch>
            <a:fillRect/>
          </a:stretch>
        </p:blipFill>
        <p:spPr>
          <a:xfrm>
            <a:off x="1132643" y="1035414"/>
            <a:ext cx="3222914" cy="1683612"/>
          </a:xfrm>
          <a:prstGeom prst="rect">
            <a:avLst/>
          </a:prstGeom>
        </p:spPr>
      </p:pic>
      <p:sp>
        <p:nvSpPr>
          <p:cNvPr id="7" name="矩形 6">
            <a:extLst>
              <a:ext uri="{FF2B5EF4-FFF2-40B4-BE49-F238E27FC236}">
                <a16:creationId xmlns:a16="http://schemas.microsoft.com/office/drawing/2014/main" id="{C823137E-B2E6-5E43-F968-14ABF6D95E46}"/>
              </a:ext>
            </a:extLst>
          </p:cNvPr>
          <p:cNvSpPr/>
          <p:nvPr/>
        </p:nvSpPr>
        <p:spPr>
          <a:xfrm>
            <a:off x="418237" y="6349811"/>
            <a:ext cx="10848477" cy="338554"/>
          </a:xfrm>
          <a:prstGeom prst="rect">
            <a:avLst/>
          </a:prstGeom>
          <a:solidFill>
            <a:schemeClr val="bg1"/>
          </a:solidFill>
        </p:spPr>
        <p:txBody>
          <a:bodyPr wrap="square">
            <a:spAutoFit/>
          </a:bodyPr>
          <a:lstStyle/>
          <a:p>
            <a:pPr marL="285750" indent="-285750">
              <a:spcBef>
                <a:spcPts val="600"/>
              </a:spcBef>
              <a:spcAft>
                <a:spcPts val="600"/>
              </a:spcAft>
              <a:buFont typeface="Wingdings" panose="05000000000000000000" pitchFamily="2" charset="2"/>
              <a:buChar char="Ø"/>
            </a:pPr>
            <a:r>
              <a:rPr lang="en-US" altLang="zh-CN" sz="1600" b="1" dirty="0" err="1">
                <a:latin typeface="Times New Roman" panose="02020603050405020304" pitchFamily="18" charset="0"/>
                <a:cs typeface="Times New Roman" panose="02020603050405020304" pitchFamily="18" charset="0"/>
              </a:rPr>
              <a:t>Drimer</a:t>
            </a:r>
            <a:r>
              <a:rPr lang="en-US" altLang="zh-CN" sz="1600" b="1" dirty="0">
                <a:latin typeface="Times New Roman" panose="02020603050405020304" pitchFamily="18" charset="0"/>
                <a:cs typeface="Times New Roman" panose="02020603050405020304" pitchFamily="18" charset="0"/>
              </a:rPr>
              <a:t>, </a:t>
            </a:r>
            <a:r>
              <a:rPr lang="en-US" altLang="zh-CN" sz="1600" b="1">
                <a:latin typeface="Times New Roman" panose="02020603050405020304" pitchFamily="18" charset="0"/>
                <a:cs typeface="Times New Roman" panose="02020603050405020304" pitchFamily="18" charset="0"/>
              </a:rPr>
              <a:t>et al. </a:t>
            </a:r>
            <a:r>
              <a:rPr lang="en-US" altLang="zh-CN" sz="1600" b="1" dirty="0">
                <a:latin typeface="Times New Roman" panose="02020603050405020304" pitchFamily="18" charset="0"/>
                <a:cs typeface="Times New Roman" panose="02020603050405020304" pitchFamily="18" charset="0"/>
              </a:rPr>
              <a:t>Thinking inside the box: system-level failures of </a:t>
            </a:r>
            <a:r>
              <a:rPr lang="en-US" altLang="zh-CN" sz="1600" b="1">
                <a:latin typeface="Times New Roman" panose="02020603050405020304" pitchFamily="18" charset="0"/>
                <a:cs typeface="Times New Roman" panose="02020603050405020304" pitchFamily="18" charset="0"/>
              </a:rPr>
              <a:t>tamper proofing. </a:t>
            </a:r>
            <a:r>
              <a:rPr lang="en-US" altLang="zh-CN" sz="1600" b="1" dirty="0">
                <a:latin typeface="Times New Roman" panose="02020603050405020304" pitchFamily="18" charset="0"/>
                <a:cs typeface="Times New Roman" panose="02020603050405020304" pitchFamily="18" charset="0"/>
              </a:rPr>
              <a:t>Technical Report, 711</a:t>
            </a:r>
            <a:r>
              <a:rPr lang="en-US" altLang="zh-CN" sz="1600" b="1">
                <a:latin typeface="Times New Roman" panose="02020603050405020304" pitchFamily="18" charset="0"/>
                <a:cs typeface="Times New Roman" panose="02020603050405020304" pitchFamily="18" charset="0"/>
              </a:rPr>
              <a:t>, 2008.</a:t>
            </a:r>
            <a:endParaRPr lang="en-US" altLang="zh-CN" sz="1600" b="1"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249F3F8-C4F7-90FA-8C80-1527E1C40E9B}"/>
              </a:ext>
            </a:extLst>
          </p:cNvPr>
          <p:cNvSpPr>
            <a:spLocks noChangeArrowheads="1"/>
          </p:cNvSpPr>
          <p:nvPr/>
        </p:nvSpPr>
        <p:spPr bwMode="auto">
          <a:xfrm>
            <a:off x="689692" y="2777030"/>
            <a:ext cx="4108817" cy="646331"/>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覆盖金属防护网的篡改响应开关</a:t>
            </a:r>
            <a:endParaRPr kumimoji="1" lang="en-US" altLang="zh-CN" b="1" dirty="0">
              <a:solidFill>
                <a:schemeClr val="accent1"/>
              </a:solidFill>
              <a:ea typeface="Heiti SC Light" charset="-122"/>
            </a:endParaRPr>
          </a:p>
          <a:p>
            <a:pPr algn="ctr"/>
            <a:r>
              <a:rPr kumimoji="1" lang="zh-CN" altLang="en-US" b="1" dirty="0">
                <a:solidFill>
                  <a:schemeClr val="accent1"/>
                </a:solidFill>
                <a:ea typeface="Heiti SC Light" charset="-122"/>
              </a:rPr>
              <a:t>（整个印刷电路层均被传感器网覆盖）</a:t>
            </a:r>
          </a:p>
        </p:txBody>
      </p:sp>
      <p:sp>
        <p:nvSpPr>
          <p:cNvPr id="13" name="矩形 12">
            <a:extLst>
              <a:ext uri="{FF2B5EF4-FFF2-40B4-BE49-F238E27FC236}">
                <a16:creationId xmlns:a16="http://schemas.microsoft.com/office/drawing/2014/main" id="{7D73B436-36D4-2C70-0CF3-522C5A5F4877}"/>
              </a:ext>
            </a:extLst>
          </p:cNvPr>
          <p:cNvSpPr>
            <a:spLocks noChangeArrowheads="1"/>
          </p:cNvSpPr>
          <p:nvPr/>
        </p:nvSpPr>
        <p:spPr bwMode="auto">
          <a:xfrm>
            <a:off x="5277372" y="3975972"/>
            <a:ext cx="3008994" cy="923330"/>
          </a:xfrm>
          <a:prstGeom prst="rect">
            <a:avLst/>
          </a:prstGeom>
          <a:noFill/>
          <a:ln w="9525">
            <a:noFill/>
            <a:miter lim="800000"/>
            <a:headEnd/>
            <a:tailEnd/>
          </a:ln>
        </p:spPr>
        <p:txBody>
          <a:bodyPr wrap="square">
            <a:spAutoFit/>
          </a:bodyPr>
          <a:lstStyle/>
          <a:p>
            <a:pPr algn="ctr"/>
            <a:r>
              <a:rPr kumimoji="1" lang="zh-CN" altLang="en-US" b="1" dirty="0">
                <a:solidFill>
                  <a:schemeClr val="accent1"/>
                </a:solidFill>
                <a:ea typeface="Heiti SC Light" charset="-122"/>
              </a:rPr>
              <a:t>通过</a:t>
            </a:r>
            <a:r>
              <a:rPr kumimoji="1" lang="en-US" altLang="zh-CN" b="1" dirty="0">
                <a:solidFill>
                  <a:schemeClr val="accent1"/>
                </a:solidFill>
                <a:ea typeface="Heiti SC Light" charset="-122"/>
              </a:rPr>
              <a:t>Ingenico</a:t>
            </a:r>
            <a:r>
              <a:rPr kumimoji="1" lang="zh-CN" altLang="en-US" b="1" dirty="0">
                <a:solidFill>
                  <a:schemeClr val="accent1"/>
                </a:solidFill>
                <a:ea typeface="Heiti SC Light" charset="-122"/>
              </a:rPr>
              <a:t>的隐蔽隔间壁上的一个孔，插入一根刚性电线，以截获智能卡的数据</a:t>
            </a:r>
          </a:p>
        </p:txBody>
      </p:sp>
      <p:pic>
        <p:nvPicPr>
          <p:cNvPr id="16" name="图片 15">
            <a:extLst>
              <a:ext uri="{FF2B5EF4-FFF2-40B4-BE49-F238E27FC236}">
                <a16:creationId xmlns:a16="http://schemas.microsoft.com/office/drawing/2014/main" id="{D51999AD-A0AD-E16A-E5D6-3F6029957CC7}"/>
              </a:ext>
            </a:extLst>
          </p:cNvPr>
          <p:cNvPicPr>
            <a:picLocks noChangeAspect="1"/>
          </p:cNvPicPr>
          <p:nvPr/>
        </p:nvPicPr>
        <p:blipFill>
          <a:blip r:embed="rId3"/>
          <a:stretch>
            <a:fillRect/>
          </a:stretch>
        </p:blipFill>
        <p:spPr>
          <a:xfrm>
            <a:off x="8566918" y="1060300"/>
            <a:ext cx="3289209" cy="2884319"/>
          </a:xfrm>
          <a:prstGeom prst="rect">
            <a:avLst/>
          </a:prstGeom>
        </p:spPr>
      </p:pic>
      <p:pic>
        <p:nvPicPr>
          <p:cNvPr id="18" name="图片 17">
            <a:extLst>
              <a:ext uri="{FF2B5EF4-FFF2-40B4-BE49-F238E27FC236}">
                <a16:creationId xmlns:a16="http://schemas.microsoft.com/office/drawing/2014/main" id="{1B43931E-DB70-06C9-190F-9BFE96F5CFEC}"/>
              </a:ext>
            </a:extLst>
          </p:cNvPr>
          <p:cNvPicPr>
            <a:picLocks noChangeAspect="1"/>
          </p:cNvPicPr>
          <p:nvPr/>
        </p:nvPicPr>
        <p:blipFill>
          <a:blip r:embed="rId4"/>
          <a:stretch>
            <a:fillRect/>
          </a:stretch>
        </p:blipFill>
        <p:spPr>
          <a:xfrm>
            <a:off x="5213927" y="1036013"/>
            <a:ext cx="3204129" cy="2939959"/>
          </a:xfrm>
          <a:prstGeom prst="rect">
            <a:avLst/>
          </a:prstGeom>
        </p:spPr>
      </p:pic>
      <p:sp>
        <p:nvSpPr>
          <p:cNvPr id="21" name="矩形 20">
            <a:extLst>
              <a:ext uri="{FF2B5EF4-FFF2-40B4-BE49-F238E27FC236}">
                <a16:creationId xmlns:a16="http://schemas.microsoft.com/office/drawing/2014/main" id="{5153DE3E-94F0-42CE-C8B4-9827EF251129}"/>
              </a:ext>
            </a:extLst>
          </p:cNvPr>
          <p:cNvSpPr>
            <a:spLocks noChangeArrowheads="1"/>
          </p:cNvSpPr>
          <p:nvPr/>
        </p:nvSpPr>
        <p:spPr bwMode="auto">
          <a:xfrm>
            <a:off x="8707025" y="3975972"/>
            <a:ext cx="3008994" cy="369332"/>
          </a:xfrm>
          <a:prstGeom prst="rect">
            <a:avLst/>
          </a:prstGeom>
          <a:noFill/>
          <a:ln w="9525">
            <a:noFill/>
            <a:miter lim="800000"/>
            <a:headEnd/>
            <a:tailEnd/>
          </a:ln>
        </p:spPr>
        <p:txBody>
          <a:bodyPr wrap="square">
            <a:spAutoFit/>
          </a:bodyPr>
          <a:lstStyle/>
          <a:p>
            <a:pPr algn="ctr"/>
            <a:r>
              <a:rPr kumimoji="1" lang="zh-CN" altLang="en-US" b="1" dirty="0">
                <a:solidFill>
                  <a:schemeClr val="accent1"/>
                </a:solidFill>
                <a:ea typeface="Heiti SC Light" charset="-122"/>
              </a:rPr>
              <a:t>实验平台总览</a:t>
            </a:r>
          </a:p>
        </p:txBody>
      </p:sp>
      <p:grpSp>
        <p:nvGrpSpPr>
          <p:cNvPr id="3" name="组合 2">
            <a:extLst>
              <a:ext uri="{FF2B5EF4-FFF2-40B4-BE49-F238E27FC236}">
                <a16:creationId xmlns:a16="http://schemas.microsoft.com/office/drawing/2014/main" id="{6A618AF1-CEFE-EBB9-F642-140F341A49AC}"/>
              </a:ext>
            </a:extLst>
          </p:cNvPr>
          <p:cNvGrpSpPr/>
          <p:nvPr/>
        </p:nvGrpSpPr>
        <p:grpSpPr>
          <a:xfrm>
            <a:off x="407034" y="3648842"/>
            <a:ext cx="4674133" cy="1876961"/>
            <a:chOff x="407034" y="3648842"/>
            <a:chExt cx="4674133" cy="1876961"/>
          </a:xfrm>
        </p:grpSpPr>
        <p:pic>
          <p:nvPicPr>
            <p:cNvPr id="23" name="图片 22">
              <a:extLst>
                <a:ext uri="{FF2B5EF4-FFF2-40B4-BE49-F238E27FC236}">
                  <a16:creationId xmlns:a16="http://schemas.microsoft.com/office/drawing/2014/main" id="{D73E5E25-D21F-31AC-557B-F69E881D7C88}"/>
                </a:ext>
              </a:extLst>
            </p:cNvPr>
            <p:cNvPicPr>
              <a:picLocks noChangeAspect="1"/>
            </p:cNvPicPr>
            <p:nvPr/>
          </p:nvPicPr>
          <p:blipFill>
            <a:blip r:embed="rId5"/>
            <a:stretch>
              <a:fillRect/>
            </a:stretch>
          </p:blipFill>
          <p:spPr>
            <a:xfrm>
              <a:off x="407034" y="3660188"/>
              <a:ext cx="2252493" cy="1865615"/>
            </a:xfrm>
            <a:prstGeom prst="rect">
              <a:avLst/>
            </a:prstGeom>
          </p:spPr>
        </p:pic>
        <p:pic>
          <p:nvPicPr>
            <p:cNvPr id="25" name="图片 24">
              <a:extLst>
                <a:ext uri="{FF2B5EF4-FFF2-40B4-BE49-F238E27FC236}">
                  <a16:creationId xmlns:a16="http://schemas.microsoft.com/office/drawing/2014/main" id="{2EDC2ADE-B804-2FBA-B971-8D98DCB3B1EC}"/>
                </a:ext>
              </a:extLst>
            </p:cNvPr>
            <p:cNvPicPr>
              <a:picLocks noChangeAspect="1"/>
            </p:cNvPicPr>
            <p:nvPr/>
          </p:nvPicPr>
          <p:blipFill>
            <a:blip r:embed="rId6"/>
            <a:stretch>
              <a:fillRect/>
            </a:stretch>
          </p:blipFill>
          <p:spPr>
            <a:xfrm>
              <a:off x="2735292" y="3648842"/>
              <a:ext cx="2345875" cy="1864446"/>
            </a:xfrm>
            <a:prstGeom prst="rect">
              <a:avLst/>
            </a:prstGeom>
          </p:spPr>
        </p:pic>
      </p:grpSp>
      <p:sp>
        <p:nvSpPr>
          <p:cNvPr id="26" name="矩形 25">
            <a:extLst>
              <a:ext uri="{FF2B5EF4-FFF2-40B4-BE49-F238E27FC236}">
                <a16:creationId xmlns:a16="http://schemas.microsoft.com/office/drawing/2014/main" id="{56A48F56-D526-6A3C-9B63-CA5B283FAE09}"/>
              </a:ext>
            </a:extLst>
          </p:cNvPr>
          <p:cNvSpPr>
            <a:spLocks noChangeArrowheads="1"/>
          </p:cNvSpPr>
          <p:nvPr/>
        </p:nvSpPr>
        <p:spPr bwMode="auto">
          <a:xfrm>
            <a:off x="1239603" y="5649377"/>
            <a:ext cx="3008994" cy="369332"/>
          </a:xfrm>
          <a:prstGeom prst="rect">
            <a:avLst/>
          </a:prstGeom>
          <a:noFill/>
          <a:ln w="9525">
            <a:noFill/>
            <a:miter lim="800000"/>
            <a:headEnd/>
            <a:tailEnd/>
          </a:ln>
        </p:spPr>
        <p:txBody>
          <a:bodyPr wrap="square">
            <a:spAutoFit/>
          </a:bodyPr>
          <a:lstStyle/>
          <a:p>
            <a:pPr algn="ctr"/>
            <a:r>
              <a:rPr kumimoji="1" lang="en-US" altLang="zh-CN" b="1" dirty="0">
                <a:solidFill>
                  <a:schemeClr val="accent1"/>
                </a:solidFill>
                <a:ea typeface="Heiti SC Light" charset="-122"/>
              </a:rPr>
              <a:t>Ingenico</a:t>
            </a:r>
            <a:r>
              <a:rPr kumimoji="1" lang="zh-CN" altLang="en-US" b="1" dirty="0">
                <a:solidFill>
                  <a:schemeClr val="accent1"/>
                </a:solidFill>
                <a:ea typeface="Heiti SC Light" charset="-122"/>
              </a:rPr>
              <a:t>支付模块拆解</a:t>
            </a:r>
          </a:p>
        </p:txBody>
      </p:sp>
      <p:sp>
        <p:nvSpPr>
          <p:cNvPr id="4" name="文本框 3">
            <a:extLst>
              <a:ext uri="{FF2B5EF4-FFF2-40B4-BE49-F238E27FC236}">
                <a16:creationId xmlns:a16="http://schemas.microsoft.com/office/drawing/2014/main" id="{E324A277-E0D6-3C44-FCFE-1BE5ADCC76F3}"/>
              </a:ext>
            </a:extLst>
          </p:cNvPr>
          <p:cNvSpPr txBox="1"/>
          <p:nvPr/>
        </p:nvSpPr>
        <p:spPr>
          <a:xfrm>
            <a:off x="5368026" y="5127115"/>
            <a:ext cx="6347993" cy="87716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攻击者可通过探测攻击窃听</a:t>
            </a:r>
            <a:r>
              <a:rPr lang="en-US" altLang="zh-CN" sz="1700" dirty="0">
                <a:latin typeface="+mn-ea"/>
                <a:ea typeface="+mn-ea"/>
              </a:rPr>
              <a:t>PED</a:t>
            </a:r>
            <a:r>
              <a:rPr lang="zh-CN" altLang="en-US" sz="1700" dirty="0">
                <a:latin typeface="+mn-ea"/>
                <a:ea typeface="+mn-ea"/>
              </a:rPr>
              <a:t>与</a:t>
            </a:r>
            <a:r>
              <a:rPr lang="en-US" altLang="zh-CN" sz="1700" dirty="0">
                <a:latin typeface="+mn-ea"/>
                <a:ea typeface="+mn-ea"/>
              </a:rPr>
              <a:t>IC</a:t>
            </a:r>
            <a:r>
              <a:rPr lang="zh-CN" altLang="en-US" sz="1700" dirty="0">
                <a:latin typeface="+mn-ea"/>
                <a:ea typeface="+mn-ea"/>
              </a:rPr>
              <a:t>卡之间的数据链路，该链路交换的数据是不加密的，因而可获得磁条卡号与</a:t>
            </a:r>
            <a:r>
              <a:rPr lang="en-US" altLang="zh-CN" sz="1700" dirty="0">
                <a:latin typeface="+mn-ea"/>
                <a:ea typeface="+mn-ea"/>
              </a:rPr>
              <a:t>PIN</a:t>
            </a:r>
            <a:r>
              <a:rPr lang="zh-CN" altLang="en-US" sz="1700" dirty="0">
                <a:latin typeface="+mn-ea"/>
                <a:ea typeface="+mn-ea"/>
              </a:rPr>
              <a:t>，从而用于制造伪磁条卡</a:t>
            </a:r>
          </a:p>
        </p:txBody>
      </p:sp>
    </p:spTree>
    <p:extLst>
      <p:ext uri="{BB962C8B-B14F-4D97-AF65-F5344CB8AC3E}">
        <p14:creationId xmlns:p14="http://schemas.microsoft.com/office/powerpoint/2010/main" val="8220282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A7175-D453-B4E1-07B4-975D7A85876A}"/>
              </a:ext>
            </a:extLst>
          </p:cNvPr>
          <p:cNvSpPr>
            <a:spLocks noGrp="1"/>
          </p:cNvSpPr>
          <p:nvPr>
            <p:ph type="title"/>
          </p:nvPr>
        </p:nvSpPr>
        <p:spPr/>
        <p:txBody>
          <a:bodyPr/>
          <a:lstStyle/>
          <a:p>
            <a:r>
              <a:rPr lang="zh-CN" altLang="en-US"/>
              <a:t>案例</a:t>
            </a:r>
            <a:r>
              <a:rPr lang="en-US" altLang="zh-CN"/>
              <a:t>2.2</a:t>
            </a:r>
            <a:r>
              <a:rPr lang="zh-CN" altLang="en-US" dirty="0"/>
              <a:t>：除了监听，还可以篡改</a:t>
            </a:r>
          </a:p>
        </p:txBody>
      </p:sp>
      <p:pic>
        <p:nvPicPr>
          <p:cNvPr id="4" name="图片 3">
            <a:extLst>
              <a:ext uri="{FF2B5EF4-FFF2-40B4-BE49-F238E27FC236}">
                <a16:creationId xmlns:a16="http://schemas.microsoft.com/office/drawing/2014/main" id="{7C42B8BE-8B3B-BF49-2F79-36DDC97273B9}"/>
              </a:ext>
            </a:extLst>
          </p:cNvPr>
          <p:cNvPicPr>
            <a:picLocks noChangeAspect="1"/>
          </p:cNvPicPr>
          <p:nvPr/>
        </p:nvPicPr>
        <p:blipFill>
          <a:blip r:embed="rId2"/>
          <a:stretch>
            <a:fillRect/>
          </a:stretch>
        </p:blipFill>
        <p:spPr>
          <a:xfrm>
            <a:off x="2106970" y="985111"/>
            <a:ext cx="7978059" cy="4266045"/>
          </a:xfrm>
          <a:prstGeom prst="rect">
            <a:avLst/>
          </a:prstGeom>
        </p:spPr>
      </p:pic>
      <p:sp>
        <p:nvSpPr>
          <p:cNvPr id="7" name="矩形 6">
            <a:extLst>
              <a:ext uri="{FF2B5EF4-FFF2-40B4-BE49-F238E27FC236}">
                <a16:creationId xmlns:a16="http://schemas.microsoft.com/office/drawing/2014/main" id="{43BE5568-13ED-2B74-5CE7-21B9F47570F9}"/>
              </a:ext>
            </a:extLst>
          </p:cNvPr>
          <p:cNvSpPr/>
          <p:nvPr/>
        </p:nvSpPr>
        <p:spPr>
          <a:xfrm>
            <a:off x="418237" y="6349811"/>
            <a:ext cx="10848477" cy="338554"/>
          </a:xfrm>
          <a:prstGeom prst="rect">
            <a:avLst/>
          </a:prstGeom>
          <a:solidFill>
            <a:schemeClr val="bg1"/>
          </a:solidFill>
        </p:spPr>
        <p:txBody>
          <a:bodyPr wrap="square">
            <a:spAutoFit/>
          </a:bodyPr>
          <a:lstStyle/>
          <a:p>
            <a:pPr marL="285750" indent="-285750">
              <a:spcBef>
                <a:spcPts val="600"/>
              </a:spcBef>
              <a:spcAft>
                <a:spcPts val="600"/>
              </a:spcAft>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Murdoch, </a:t>
            </a:r>
            <a:r>
              <a:rPr lang="en-US" altLang="zh-CN" sz="1600" b="1">
                <a:latin typeface="Times New Roman" panose="02020603050405020304" pitchFamily="18" charset="0"/>
                <a:cs typeface="Times New Roman" panose="02020603050405020304" pitchFamily="18" charset="0"/>
              </a:rPr>
              <a:t>et al. </a:t>
            </a:r>
            <a:r>
              <a:rPr lang="en-US" altLang="zh-CN" sz="1600" b="1" dirty="0">
                <a:latin typeface="Times New Roman" panose="02020603050405020304" pitchFamily="18" charset="0"/>
                <a:cs typeface="Times New Roman" panose="02020603050405020304" pitchFamily="18" charset="0"/>
              </a:rPr>
              <a:t>Chip and PIN </a:t>
            </a:r>
            <a:r>
              <a:rPr lang="en-US" altLang="zh-CN" sz="1600" b="1">
                <a:latin typeface="Times New Roman" panose="02020603050405020304" pitchFamily="18" charset="0"/>
                <a:cs typeface="Times New Roman" panose="02020603050405020304" pitchFamily="18" charset="0"/>
              </a:rPr>
              <a:t>is Broken. </a:t>
            </a:r>
            <a:r>
              <a:rPr lang="en-US" altLang="zh-CN" sz="1600" b="1" dirty="0">
                <a:latin typeface="Times New Roman" panose="02020603050405020304" pitchFamily="18" charset="0"/>
                <a:cs typeface="Times New Roman" panose="02020603050405020304" pitchFamily="18" charset="0"/>
              </a:rPr>
              <a:t>2010 IEEE Symposium on Security and Privacy</a:t>
            </a:r>
            <a:r>
              <a:rPr lang="en-US" altLang="zh-CN" sz="1600" b="1">
                <a:latin typeface="Times New Roman" panose="02020603050405020304" pitchFamily="18" charset="0"/>
                <a:cs typeface="Times New Roman" panose="02020603050405020304" pitchFamily="18" charset="0"/>
              </a:rPr>
              <a:t>, 2010.</a:t>
            </a:r>
            <a:endParaRPr lang="en-US" altLang="zh-CN" sz="16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25DCCF4-5F49-B7DD-4212-479DD2DA31DA}"/>
              </a:ext>
            </a:extLst>
          </p:cNvPr>
          <p:cNvSpPr txBox="1"/>
          <p:nvPr/>
        </p:nvSpPr>
        <p:spPr>
          <a:xfrm>
            <a:off x="418237" y="5477530"/>
            <a:ext cx="11350259" cy="61555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作者描述并演示了一个银行卡系统的协议漏洞，攻击者能够在未知刷卡口令的情况下使用银行卡进行支付，并且即使商户与银行网络有在线连接，这一行为也不会被发现</a:t>
            </a:r>
          </a:p>
        </p:txBody>
      </p:sp>
    </p:spTree>
    <p:extLst>
      <p:ext uri="{BB962C8B-B14F-4D97-AF65-F5344CB8AC3E}">
        <p14:creationId xmlns:p14="http://schemas.microsoft.com/office/powerpoint/2010/main" val="133192173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2.3</a:t>
            </a:r>
            <a:r>
              <a:rPr lang="zh-CN" altLang="en-US" dirty="0"/>
              <a:t>：即使物理隔离也能传递信息</a:t>
            </a:r>
          </a:p>
        </p:txBody>
      </p:sp>
      <p:sp>
        <p:nvSpPr>
          <p:cNvPr id="16" name="文本框 15"/>
          <p:cNvSpPr txBox="1"/>
          <p:nvPr/>
        </p:nvSpPr>
        <p:spPr>
          <a:xfrm>
            <a:off x="504165" y="1139491"/>
            <a:ext cx="7372738" cy="4823052"/>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eaLnBrk="1" hangingPunct="1">
              <a:spcBef>
                <a:spcPts val="1200"/>
              </a:spcBef>
            </a:pPr>
            <a:r>
              <a:rPr lang="en-US" altLang="zh-CN" sz="2000" dirty="0"/>
              <a:t>2017</a:t>
            </a:r>
            <a:r>
              <a:rPr lang="zh-CN" altLang="en-US" sz="2000" dirty="0"/>
              <a:t>年</a:t>
            </a:r>
            <a:r>
              <a:rPr lang="en-US" altLang="zh-CN" sz="2000" dirty="0"/>
              <a:t>2</a:t>
            </a:r>
            <a:r>
              <a:rPr lang="zh-CN" altLang="en-US" sz="2000" dirty="0"/>
              <a:t>月，本古里安大学的研究人员通过一台感染了恶意软件的计算机上的</a:t>
            </a:r>
            <a:r>
              <a:rPr lang="en-US" altLang="zh-CN" sz="2000" dirty="0"/>
              <a:t>LED</a:t>
            </a:r>
            <a:r>
              <a:rPr lang="zh-CN" altLang="en-US" sz="2000" dirty="0"/>
              <a:t>灯发送数据，然后</a:t>
            </a:r>
            <a:r>
              <a:rPr lang="zh-CN" altLang="en-US" sz="2000" b="1" dirty="0">
                <a:solidFill>
                  <a:srgbClr val="C00000"/>
                </a:solidFill>
              </a:rPr>
              <a:t>通过无人机接收</a:t>
            </a:r>
            <a:r>
              <a:rPr lang="zh-CN" altLang="en-US" sz="2000" dirty="0"/>
              <a:t>。这意味着又一种突破物理隔绝的入侵方法被发明</a:t>
            </a:r>
            <a:endParaRPr lang="en-US" altLang="zh-CN" sz="2000" dirty="0"/>
          </a:p>
          <a:p>
            <a:pPr eaLnBrk="1" hangingPunct="1">
              <a:spcBef>
                <a:spcPts val="1200"/>
              </a:spcBef>
            </a:pPr>
            <a:endParaRPr lang="en-US" altLang="zh-CN" sz="2000" dirty="0"/>
          </a:p>
          <a:p>
            <a:pPr eaLnBrk="1" hangingPunct="1">
              <a:spcBef>
                <a:spcPts val="1200"/>
              </a:spcBef>
            </a:pPr>
            <a:r>
              <a:rPr lang="zh-CN" altLang="en-US" sz="2000" b="1" dirty="0">
                <a:solidFill>
                  <a:srgbClr val="C00000"/>
                </a:solidFill>
              </a:rPr>
              <a:t>利用恶意软件监视内存的读写</a:t>
            </a:r>
            <a:r>
              <a:rPr lang="zh-CN" altLang="en-US" sz="2000" dirty="0"/>
              <a:t>，然后通过计算机上的</a:t>
            </a:r>
            <a:r>
              <a:rPr lang="en-US" altLang="zh-CN" sz="2000" dirty="0"/>
              <a:t>LED</a:t>
            </a:r>
            <a:r>
              <a:rPr lang="zh-CN" altLang="en-US" sz="2000" dirty="0"/>
              <a:t>灯的闪烁，实现二进制数据的信号传播，最高可达</a:t>
            </a:r>
            <a:r>
              <a:rPr lang="en-US" altLang="zh-CN" sz="2000" dirty="0"/>
              <a:t>4000</a:t>
            </a:r>
            <a:r>
              <a:rPr lang="zh-CN" altLang="en-US" sz="2000" dirty="0"/>
              <a:t>比特位</a:t>
            </a:r>
            <a:r>
              <a:rPr lang="en-US" altLang="zh-CN" sz="2000" dirty="0"/>
              <a:t>/</a:t>
            </a:r>
            <a:r>
              <a:rPr lang="zh-CN" altLang="en-US" sz="2000" dirty="0"/>
              <a:t>秒的传输速度，足以发送口令、密钥或敏感文件，而且</a:t>
            </a:r>
            <a:r>
              <a:rPr lang="zh-CN" altLang="en-US" sz="2000" b="1" dirty="0">
                <a:solidFill>
                  <a:srgbClr val="C00000"/>
                </a:solidFill>
              </a:rPr>
              <a:t>不会引起任何人的注意</a:t>
            </a:r>
          </a:p>
          <a:p>
            <a:pPr eaLnBrk="1" hangingPunct="1">
              <a:spcBef>
                <a:spcPts val="1200"/>
              </a:spcBef>
            </a:pPr>
            <a:r>
              <a:rPr lang="zh-CN" altLang="en-US" sz="2000" dirty="0"/>
              <a:t>只需一部相机或一个光学传感器，即可从离一座建筑物</a:t>
            </a:r>
            <a:r>
              <a:rPr lang="en-US" altLang="zh-CN" sz="2000" dirty="0"/>
              <a:t>20</a:t>
            </a:r>
            <a:r>
              <a:rPr lang="zh-CN" altLang="en-US" sz="2000" dirty="0"/>
              <a:t>米远的地方接收信号。如果使用光学变焦透镜，</a:t>
            </a:r>
            <a:r>
              <a:rPr lang="zh-CN" altLang="en-US" sz="2000" b="1" dirty="0">
                <a:solidFill>
                  <a:srgbClr val="C00000"/>
                </a:solidFill>
              </a:rPr>
              <a:t>距离还可以更远</a:t>
            </a:r>
          </a:p>
        </p:txBody>
      </p:sp>
      <p:cxnSp>
        <p:nvCxnSpPr>
          <p:cNvPr id="17" name="直接连接符 16"/>
          <p:cNvCxnSpPr>
            <a:cxnSpLocks/>
          </p:cNvCxnSpPr>
          <p:nvPr/>
        </p:nvCxnSpPr>
        <p:spPr>
          <a:xfrm>
            <a:off x="504165" y="2685287"/>
            <a:ext cx="2820332"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内容占位符 4">
            <a:extLst>
              <a:ext uri="{FF2B5EF4-FFF2-40B4-BE49-F238E27FC236}">
                <a16:creationId xmlns:a16="http://schemas.microsoft.com/office/drawing/2014/main" id="{5E04DDD7-D2F1-CE17-5033-0FFEA19CB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915" y="1139491"/>
            <a:ext cx="3024715" cy="2268538"/>
          </a:xfrm>
          <a:prstGeom prst="rect">
            <a:avLst/>
          </a:prstGeom>
        </p:spPr>
      </p:pic>
      <p:pic>
        <p:nvPicPr>
          <p:cNvPr id="4" name="图片 3">
            <a:extLst>
              <a:ext uri="{FF2B5EF4-FFF2-40B4-BE49-F238E27FC236}">
                <a16:creationId xmlns:a16="http://schemas.microsoft.com/office/drawing/2014/main" id="{C766464D-CBF3-2D12-3A8A-9039610BCCD3}"/>
              </a:ext>
            </a:extLst>
          </p:cNvPr>
          <p:cNvPicPr>
            <a:picLocks noChangeAspect="1"/>
          </p:cNvPicPr>
          <p:nvPr/>
        </p:nvPicPr>
        <p:blipFill>
          <a:blip r:embed="rId4"/>
          <a:stretch>
            <a:fillRect/>
          </a:stretch>
        </p:blipFill>
        <p:spPr>
          <a:xfrm>
            <a:off x="8288240" y="3744986"/>
            <a:ext cx="3328065" cy="2062307"/>
          </a:xfrm>
          <a:prstGeom prst="rect">
            <a:avLst/>
          </a:prstGeom>
        </p:spPr>
      </p:pic>
      <p:sp>
        <p:nvSpPr>
          <p:cNvPr id="5" name="矩形 4">
            <a:extLst>
              <a:ext uri="{FF2B5EF4-FFF2-40B4-BE49-F238E27FC236}">
                <a16:creationId xmlns:a16="http://schemas.microsoft.com/office/drawing/2014/main" id="{1890F698-CC32-0439-3039-EF69E2B5B9D3}"/>
              </a:ext>
            </a:extLst>
          </p:cNvPr>
          <p:cNvSpPr>
            <a:spLocks noChangeArrowheads="1"/>
          </p:cNvSpPr>
          <p:nvPr/>
        </p:nvSpPr>
        <p:spPr bwMode="auto">
          <a:xfrm>
            <a:off x="3275071" y="6355950"/>
            <a:ext cx="7802136"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小结：工程中，需要认真评估哪里存在攻击的可能，并增加相应的密码保护</a:t>
            </a:r>
            <a:endParaRPr kumimoji="1" lang="zh-CN" altLang="zh-CN" b="1" dirty="0">
              <a:solidFill>
                <a:schemeClr val="accent1"/>
              </a:solidFill>
              <a:ea typeface="Heiti SC Light" charset="-122"/>
            </a:endParaRPr>
          </a:p>
        </p:txBody>
      </p:sp>
    </p:spTree>
    <p:extLst>
      <p:ext uri="{BB962C8B-B14F-4D97-AF65-F5344CB8AC3E}">
        <p14:creationId xmlns:p14="http://schemas.microsoft.com/office/powerpoint/2010/main" val="413581796"/>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问题</a:t>
            </a:r>
            <a:r>
              <a:rPr lang="en-US" altLang="zh-CN" dirty="0"/>
              <a:t>3</a:t>
            </a:r>
            <a:endParaRPr lang="zh-CN" altLang="en-US" dirty="0"/>
          </a:p>
        </p:txBody>
      </p:sp>
      <p:sp>
        <p:nvSpPr>
          <p:cNvPr id="7" name="文本框 6"/>
          <p:cNvSpPr txBox="1"/>
          <p:nvPr/>
        </p:nvSpPr>
        <p:spPr>
          <a:xfrm>
            <a:off x="725013" y="2023473"/>
            <a:ext cx="24871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pitchFamily="49" charset="-122"/>
                <a:ea typeface="黑体" panose="02010609060101010101" pitchFamily="49" charset="-122"/>
              </a:rPr>
              <a:t>“</a:t>
            </a:r>
          </a:p>
        </p:txBody>
      </p:sp>
      <p:cxnSp>
        <p:nvCxnSpPr>
          <p:cNvPr id="8" name="直接连接符 7"/>
          <p:cNvCxnSpPr/>
          <p:nvPr/>
        </p:nvCxnSpPr>
        <p:spPr>
          <a:xfrm>
            <a:off x="3468913" y="1897299"/>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82935" y="5319567"/>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112546" y="4240329"/>
            <a:ext cx="1632320"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pitchFamily="49" charset="-122"/>
                <a:ea typeface="黑体" panose="02010609060101010101" pitchFamily="49" charset="-122"/>
              </a:rPr>
              <a:t>”</a:t>
            </a:r>
            <a:endParaRPr lang="zh-CN" altLang="en-US" sz="11500" spc="300" dirty="0">
              <a:solidFill>
                <a:schemeClr val="accent4"/>
              </a:solidFill>
              <a:latin typeface="黑体" panose="02010609060101010101" pitchFamily="49" charset="-122"/>
              <a:ea typeface="黑体" panose="02010609060101010101" pitchFamily="49" charset="-122"/>
            </a:endParaRPr>
          </a:p>
        </p:txBody>
      </p:sp>
      <p:sp>
        <p:nvSpPr>
          <p:cNvPr id="16" name="文本框 15"/>
          <p:cNvSpPr txBox="1"/>
          <p:nvPr/>
        </p:nvSpPr>
        <p:spPr>
          <a:xfrm>
            <a:off x="1357555" y="3191088"/>
            <a:ext cx="9476891" cy="608436"/>
          </a:xfrm>
          <a:prstGeom prst="rect">
            <a:avLst/>
          </a:prstGeom>
          <a:noFill/>
        </p:spPr>
        <p:txBody>
          <a:bodyPr wrap="square" lIns="0" tIns="0" rIns="0" bIns="0" rtlCol="0">
            <a:spAutoFit/>
          </a:bodyPr>
          <a:lstStyle/>
          <a:p>
            <a:pPr algn="ctr">
              <a:lnSpc>
                <a:spcPct val="120000"/>
              </a:lnSpc>
            </a:pPr>
            <a:r>
              <a:rPr lang="zh-CN" altLang="en-US" sz="3600" b="1" spc="300" dirty="0">
                <a:solidFill>
                  <a:schemeClr val="accent1"/>
                </a:solidFill>
                <a:latin typeface="+mn-ea"/>
              </a:rPr>
              <a:t>密钥本身如何保护？</a:t>
            </a:r>
            <a:endParaRPr lang="en-US" altLang="zh-CN" sz="3600" b="1" spc="300" dirty="0">
              <a:solidFill>
                <a:schemeClr val="accent1"/>
              </a:solidFill>
              <a:latin typeface="+mn-ea"/>
            </a:endParaRPr>
          </a:p>
        </p:txBody>
      </p:sp>
    </p:spTree>
    <p:extLst>
      <p:ext uri="{BB962C8B-B14F-4D97-AF65-F5344CB8AC3E}">
        <p14:creationId xmlns:p14="http://schemas.microsoft.com/office/powerpoint/2010/main" val="2451928480"/>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90795" y="3822954"/>
            <a:ext cx="9610410" cy="1961050"/>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Arial" panose="020B0604020202020204"/>
                <a:ea typeface="微软雅黑" panose="020B0503020204020204" pitchFamily="34" charset="-122"/>
              </a:rPr>
              <a:t>更改上面图片的方法：选中图片按删除键，点击图片占位符，插入你需要的图片即可，可以替换你需要的图。</a:t>
            </a:r>
            <a:endParaRPr lang="en-US" altLang="zh-CN" sz="2000" spc="300" dirty="0">
              <a:solidFill>
                <a:srgbClr val="000000">
                  <a:lumMod val="85000"/>
                  <a:lumOff val="15000"/>
                </a:srgbClr>
              </a:solidFill>
              <a:latin typeface="Arial" panose="020B0604020202020204"/>
              <a:ea typeface="微软雅黑" panose="020B0503020204020204" pitchFamily="34" charset="-122"/>
            </a:endParaRPr>
          </a:p>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Arial" panose="020B0604020202020204"/>
                <a:ea typeface="微软雅黑" panose="020B0503020204020204" pitchFamily="34" charset="-122"/>
              </a:rPr>
              <a:t>这是图文介绍的一页，上面的图可以替换，把图删了然后单击插入图片，放入你所需要的图裁剪到合适的大小就可以了。图文要匹配，如果图片清晰无水印表意明确还带有一点蓝色，将会更美观。</a:t>
            </a:r>
            <a:endParaRPr lang="en-US" altLang="zh-CN" sz="2000" spc="300" dirty="0">
              <a:solidFill>
                <a:srgbClr val="000000">
                  <a:lumMod val="85000"/>
                  <a:lumOff val="15000"/>
                </a:srgbClr>
              </a:solidFill>
              <a:latin typeface="Arial" panose="020B0604020202020204"/>
              <a:ea typeface="微软雅黑" panose="020B0503020204020204" pitchFamily="34" charset="-122"/>
            </a:endParaRPr>
          </a:p>
        </p:txBody>
      </p:sp>
      <p:pic>
        <p:nvPicPr>
          <p:cNvPr id="15" name="图片占位符 3"/>
          <p:cNvPicPr>
            <a:picLocks noChangeAspect="1"/>
          </p:cNvPicPr>
          <p:nvPr/>
        </p:nvPicPr>
        <p:blipFill>
          <a:blip r:embed="rId3" cstate="hqprint"/>
          <a:srcRect/>
          <a:stretch>
            <a:fillRect/>
          </a:stretch>
        </p:blipFill>
        <p:spPr>
          <a:xfrm>
            <a:off x="0" y="0"/>
            <a:ext cx="12192000" cy="4116388"/>
          </a:xfrm>
          <a:prstGeom prst="rect">
            <a:avLst/>
          </a:prstGeom>
        </p:spPr>
      </p:pic>
      <p:sp>
        <p:nvSpPr>
          <p:cNvPr id="16" name="矩形 15"/>
          <p:cNvSpPr/>
          <p:nvPr/>
        </p:nvSpPr>
        <p:spPr>
          <a:xfrm>
            <a:off x="660401" y="2731814"/>
            <a:ext cx="10858500" cy="313486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p:cNvSpPr txBox="1"/>
          <p:nvPr/>
        </p:nvSpPr>
        <p:spPr>
          <a:xfrm>
            <a:off x="1497398" y="4220885"/>
            <a:ext cx="9221586" cy="914289"/>
          </a:xfrm>
          <a:prstGeom prst="rect">
            <a:avLst/>
          </a:prstGeom>
          <a:noFill/>
        </p:spPr>
        <p:txBody>
          <a:bodyPr wrap="square" lIns="0" tIns="0" rIns="0" bIns="0" rtlCol="0">
            <a:spAutoFit/>
          </a:bodyPr>
          <a:lstStyle/>
          <a:p>
            <a:pPr algn="just">
              <a:lnSpc>
                <a:spcPct val="130000"/>
              </a:lnSpc>
              <a:spcBef>
                <a:spcPts val="1200"/>
              </a:spcBef>
            </a:pPr>
            <a:r>
              <a:rPr lang="zh-CN" altLang="en-US" sz="2000" spc="300" dirty="0">
                <a:solidFill>
                  <a:schemeClr val="tx1">
                    <a:lumMod val="85000"/>
                    <a:lumOff val="15000"/>
                  </a:schemeClr>
                </a:solidFill>
              </a:rPr>
              <a:t>问：我们用密码算法给密钥做加密，来保护密钥，可行吗？</a:t>
            </a:r>
            <a:endParaRPr lang="en-US" altLang="zh-CN" sz="2000" spc="300" dirty="0">
              <a:solidFill>
                <a:schemeClr val="tx1">
                  <a:lumMod val="85000"/>
                  <a:lumOff val="15000"/>
                </a:schemeClr>
              </a:solidFill>
            </a:endParaRPr>
          </a:p>
          <a:p>
            <a:pPr algn="just">
              <a:lnSpc>
                <a:spcPct val="130000"/>
              </a:lnSpc>
              <a:spcBef>
                <a:spcPts val="1200"/>
              </a:spcBef>
            </a:pPr>
            <a:r>
              <a:rPr lang="zh-CN" altLang="en-US" sz="2000" spc="300" dirty="0">
                <a:solidFill>
                  <a:schemeClr val="tx1">
                    <a:lumMod val="85000"/>
                    <a:lumOff val="15000"/>
                  </a:schemeClr>
                </a:solidFill>
              </a:rPr>
              <a:t>答：显然不行（不够）！</a:t>
            </a:r>
            <a:endParaRPr lang="en-US" altLang="zh-CN" sz="2000" spc="300" dirty="0">
              <a:solidFill>
                <a:schemeClr val="tx1">
                  <a:lumMod val="85000"/>
                  <a:lumOff val="15000"/>
                </a:schemeClr>
              </a:solidFill>
            </a:endParaRPr>
          </a:p>
        </p:txBody>
      </p:sp>
      <p:sp>
        <p:nvSpPr>
          <p:cNvPr id="18" name="标题 2"/>
          <p:cNvSpPr>
            <a:spLocks noGrp="1"/>
          </p:cNvSpPr>
          <p:nvPr>
            <p:ph type="title"/>
          </p:nvPr>
        </p:nvSpPr>
        <p:spPr>
          <a:xfrm>
            <a:off x="1774076" y="3201999"/>
            <a:ext cx="8643848" cy="646331"/>
          </a:xfrm>
        </p:spPr>
        <p:txBody>
          <a:bodyPr/>
          <a:lstStyle/>
          <a:p>
            <a:pPr algn="ctr"/>
            <a:r>
              <a:rPr lang="zh-CN" altLang="en-US" sz="4000" dirty="0">
                <a:solidFill>
                  <a:schemeClr val="tx2"/>
                </a:solidFill>
              </a:rPr>
              <a:t>实际中，存在很多针对密钥的攻击！</a:t>
            </a:r>
          </a:p>
        </p:txBody>
      </p:sp>
      <p:pic>
        <p:nvPicPr>
          <p:cNvPr id="5" name="图片 4">
            <a:extLst>
              <a:ext uri="{FF2B5EF4-FFF2-40B4-BE49-F238E27FC236}">
                <a16:creationId xmlns:a16="http://schemas.microsoft.com/office/drawing/2014/main" id="{F5FA7597-5ED3-601D-FBF6-D174A23BDF69}"/>
              </a:ext>
            </a:extLst>
          </p:cNvPr>
          <p:cNvPicPr>
            <a:picLocks noChangeAspect="1"/>
          </p:cNvPicPr>
          <p:nvPr/>
        </p:nvPicPr>
        <p:blipFill>
          <a:blip r:embed="rId4"/>
          <a:stretch>
            <a:fillRect/>
          </a:stretch>
        </p:blipFill>
        <p:spPr>
          <a:xfrm>
            <a:off x="9645145" y="3822954"/>
            <a:ext cx="1213759" cy="1889198"/>
          </a:xfrm>
          <a:prstGeom prst="rect">
            <a:avLst/>
          </a:prstGeom>
        </p:spPr>
      </p:pic>
    </p:spTree>
    <p:extLst>
      <p:ext uri="{BB962C8B-B14F-4D97-AF65-F5344CB8AC3E}">
        <p14:creationId xmlns:p14="http://schemas.microsoft.com/office/powerpoint/2010/main" val="841110491"/>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150687" y="1181633"/>
            <a:ext cx="4984278" cy="4955642"/>
            <a:chOff x="6512398" y="1353083"/>
            <a:chExt cx="4984278" cy="4955642"/>
          </a:xfrm>
        </p:grpSpPr>
        <p:sp>
          <p:nvSpPr>
            <p:cNvPr id="26" name="文本占位符 11"/>
            <p:cNvSpPr txBox="1"/>
            <p:nvPr/>
          </p:nvSpPr>
          <p:spPr>
            <a:xfrm>
              <a:off x="6512398" y="4034115"/>
              <a:ext cx="4984278" cy="546128"/>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1</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课程简介</a:t>
              </a:r>
            </a:p>
          </p:txBody>
        </p:sp>
        <p:sp>
          <p:nvSpPr>
            <p:cNvPr id="28" name="books-group_25777"/>
            <p:cNvSpPr>
              <a:spLocks noChangeAspect="1"/>
            </p:cNvSpPr>
            <p:nvPr/>
          </p:nvSpPr>
          <p:spPr bwMode="auto">
            <a:xfrm>
              <a:off x="8310569" y="1353083"/>
              <a:ext cx="1387936" cy="1419261"/>
            </a:xfrm>
            <a:custGeom>
              <a:avLst/>
              <a:gdLst>
                <a:gd name="connsiteX0" fmla="*/ 75418 w 590915"/>
                <a:gd name="connsiteY0" fmla="*/ 479492 h 604252"/>
                <a:gd name="connsiteX1" fmla="*/ 398146 w 590915"/>
                <a:gd name="connsiteY1" fmla="*/ 479492 h 604252"/>
                <a:gd name="connsiteX2" fmla="*/ 408150 w 590915"/>
                <a:gd name="connsiteY2" fmla="*/ 489477 h 604252"/>
                <a:gd name="connsiteX3" fmla="*/ 398146 w 590915"/>
                <a:gd name="connsiteY3" fmla="*/ 499462 h 604252"/>
                <a:gd name="connsiteX4" fmla="*/ 75418 w 590915"/>
                <a:gd name="connsiteY4" fmla="*/ 499462 h 604252"/>
                <a:gd name="connsiteX5" fmla="*/ 65414 w 590915"/>
                <a:gd name="connsiteY5" fmla="*/ 489477 h 604252"/>
                <a:gd name="connsiteX6" fmla="*/ 75418 w 590915"/>
                <a:gd name="connsiteY6" fmla="*/ 479492 h 604252"/>
                <a:gd name="connsiteX7" fmla="*/ 75418 w 590915"/>
                <a:gd name="connsiteY7" fmla="*/ 424451 h 604252"/>
                <a:gd name="connsiteX8" fmla="*/ 398146 w 590915"/>
                <a:gd name="connsiteY8" fmla="*/ 424451 h 604252"/>
                <a:gd name="connsiteX9" fmla="*/ 408150 w 590915"/>
                <a:gd name="connsiteY9" fmla="*/ 434436 h 604252"/>
                <a:gd name="connsiteX10" fmla="*/ 398146 w 590915"/>
                <a:gd name="connsiteY10" fmla="*/ 444421 h 604252"/>
                <a:gd name="connsiteX11" fmla="*/ 75418 w 590915"/>
                <a:gd name="connsiteY11" fmla="*/ 444421 h 604252"/>
                <a:gd name="connsiteX12" fmla="*/ 65414 w 590915"/>
                <a:gd name="connsiteY12" fmla="*/ 434436 h 604252"/>
                <a:gd name="connsiteX13" fmla="*/ 75418 w 590915"/>
                <a:gd name="connsiteY13" fmla="*/ 424451 h 604252"/>
                <a:gd name="connsiteX14" fmla="*/ 75418 w 590915"/>
                <a:gd name="connsiteY14" fmla="*/ 369410 h 604252"/>
                <a:gd name="connsiteX15" fmla="*/ 398146 w 590915"/>
                <a:gd name="connsiteY15" fmla="*/ 369410 h 604252"/>
                <a:gd name="connsiteX16" fmla="*/ 408150 w 590915"/>
                <a:gd name="connsiteY16" fmla="*/ 379395 h 604252"/>
                <a:gd name="connsiteX17" fmla="*/ 398146 w 590915"/>
                <a:gd name="connsiteY17" fmla="*/ 389380 h 604252"/>
                <a:gd name="connsiteX18" fmla="*/ 75418 w 590915"/>
                <a:gd name="connsiteY18" fmla="*/ 389380 h 604252"/>
                <a:gd name="connsiteX19" fmla="*/ 65414 w 590915"/>
                <a:gd name="connsiteY19" fmla="*/ 379395 h 604252"/>
                <a:gd name="connsiteX20" fmla="*/ 75418 w 590915"/>
                <a:gd name="connsiteY20" fmla="*/ 369410 h 604252"/>
                <a:gd name="connsiteX21" fmla="*/ 75418 w 590915"/>
                <a:gd name="connsiteY21" fmla="*/ 314369 h 604252"/>
                <a:gd name="connsiteX22" fmla="*/ 398146 w 590915"/>
                <a:gd name="connsiteY22" fmla="*/ 314369 h 604252"/>
                <a:gd name="connsiteX23" fmla="*/ 408150 w 590915"/>
                <a:gd name="connsiteY23" fmla="*/ 324354 h 604252"/>
                <a:gd name="connsiteX24" fmla="*/ 398146 w 590915"/>
                <a:gd name="connsiteY24" fmla="*/ 334339 h 604252"/>
                <a:gd name="connsiteX25" fmla="*/ 75418 w 590915"/>
                <a:gd name="connsiteY25" fmla="*/ 334339 h 604252"/>
                <a:gd name="connsiteX26" fmla="*/ 65414 w 590915"/>
                <a:gd name="connsiteY26" fmla="*/ 324354 h 604252"/>
                <a:gd name="connsiteX27" fmla="*/ 75418 w 590915"/>
                <a:gd name="connsiteY27" fmla="*/ 314369 h 604252"/>
                <a:gd name="connsiteX28" fmla="*/ 50518 w 590915"/>
                <a:gd name="connsiteY28" fmla="*/ 275707 h 604252"/>
                <a:gd name="connsiteX29" fmla="*/ 20007 w 590915"/>
                <a:gd name="connsiteY29" fmla="*/ 306174 h 604252"/>
                <a:gd name="connsiteX30" fmla="*/ 20007 w 590915"/>
                <a:gd name="connsiteY30" fmla="*/ 510354 h 604252"/>
                <a:gd name="connsiteX31" fmla="*/ 50518 w 590915"/>
                <a:gd name="connsiteY31" fmla="*/ 540821 h 604252"/>
                <a:gd name="connsiteX32" fmla="*/ 86730 w 590915"/>
                <a:gd name="connsiteY32" fmla="*/ 540821 h 604252"/>
                <a:gd name="connsiteX33" fmla="*/ 94533 w 590915"/>
                <a:gd name="connsiteY33" fmla="*/ 544617 h 604252"/>
                <a:gd name="connsiteX34" fmla="*/ 96334 w 590915"/>
                <a:gd name="connsiteY34" fmla="*/ 553207 h 604252"/>
                <a:gd name="connsiteX35" fmla="*/ 90432 w 590915"/>
                <a:gd name="connsiteY35" fmla="*/ 576382 h 604252"/>
                <a:gd name="connsiteX36" fmla="*/ 165358 w 590915"/>
                <a:gd name="connsiteY36" fmla="*/ 541720 h 604252"/>
                <a:gd name="connsiteX37" fmla="*/ 169559 w 590915"/>
                <a:gd name="connsiteY37" fmla="*/ 540821 h 604252"/>
                <a:gd name="connsiteX38" fmla="*/ 423047 w 590915"/>
                <a:gd name="connsiteY38" fmla="*/ 540821 h 604252"/>
                <a:gd name="connsiteX39" fmla="*/ 453558 w 590915"/>
                <a:gd name="connsiteY39" fmla="*/ 510354 h 604252"/>
                <a:gd name="connsiteX40" fmla="*/ 453558 w 590915"/>
                <a:gd name="connsiteY40" fmla="*/ 306174 h 604252"/>
                <a:gd name="connsiteX41" fmla="*/ 423047 w 590915"/>
                <a:gd name="connsiteY41" fmla="*/ 275707 h 604252"/>
                <a:gd name="connsiteX42" fmla="*/ 50518 w 590915"/>
                <a:gd name="connsiteY42" fmla="*/ 255729 h 604252"/>
                <a:gd name="connsiteX43" fmla="*/ 423047 w 590915"/>
                <a:gd name="connsiteY43" fmla="*/ 255729 h 604252"/>
                <a:gd name="connsiteX44" fmla="*/ 473565 w 590915"/>
                <a:gd name="connsiteY44" fmla="*/ 306174 h 604252"/>
                <a:gd name="connsiteX45" fmla="*/ 473565 w 590915"/>
                <a:gd name="connsiteY45" fmla="*/ 510354 h 604252"/>
                <a:gd name="connsiteX46" fmla="*/ 423047 w 590915"/>
                <a:gd name="connsiteY46" fmla="*/ 560799 h 604252"/>
                <a:gd name="connsiteX47" fmla="*/ 171760 w 590915"/>
                <a:gd name="connsiteY47" fmla="*/ 560799 h 604252"/>
                <a:gd name="connsiteX48" fmla="*/ 79828 w 590915"/>
                <a:gd name="connsiteY48" fmla="*/ 603353 h 604252"/>
                <a:gd name="connsiteX49" fmla="*/ 75626 w 590915"/>
                <a:gd name="connsiteY49" fmla="*/ 604252 h 604252"/>
                <a:gd name="connsiteX50" fmla="*/ 69224 w 590915"/>
                <a:gd name="connsiteY50" fmla="*/ 601955 h 604252"/>
                <a:gd name="connsiteX51" fmla="*/ 65923 w 590915"/>
                <a:gd name="connsiteY51" fmla="*/ 591865 h 604252"/>
                <a:gd name="connsiteX52" fmla="*/ 73826 w 590915"/>
                <a:gd name="connsiteY52" fmla="*/ 560799 h 604252"/>
                <a:gd name="connsiteX53" fmla="*/ 50518 w 590915"/>
                <a:gd name="connsiteY53" fmla="*/ 560799 h 604252"/>
                <a:gd name="connsiteX54" fmla="*/ 0 w 590915"/>
                <a:gd name="connsiteY54" fmla="*/ 510354 h 604252"/>
                <a:gd name="connsiteX55" fmla="*/ 0 w 590915"/>
                <a:gd name="connsiteY55" fmla="*/ 306174 h 604252"/>
                <a:gd name="connsiteX56" fmla="*/ 50518 w 590915"/>
                <a:gd name="connsiteY56" fmla="*/ 255729 h 604252"/>
                <a:gd name="connsiteX57" fmla="*/ 454971 w 590915"/>
                <a:gd name="connsiteY57" fmla="*/ 168510 h 604252"/>
                <a:gd name="connsiteX58" fmla="*/ 462060 w 590915"/>
                <a:gd name="connsiteY58" fmla="*/ 171406 h 604252"/>
                <a:gd name="connsiteX59" fmla="*/ 464956 w 590915"/>
                <a:gd name="connsiteY59" fmla="*/ 178495 h 604252"/>
                <a:gd name="connsiteX60" fmla="*/ 462060 w 590915"/>
                <a:gd name="connsiteY60" fmla="*/ 185485 h 604252"/>
                <a:gd name="connsiteX61" fmla="*/ 454971 w 590915"/>
                <a:gd name="connsiteY61" fmla="*/ 188480 h 604252"/>
                <a:gd name="connsiteX62" fmla="*/ 447882 w 590915"/>
                <a:gd name="connsiteY62" fmla="*/ 185485 h 604252"/>
                <a:gd name="connsiteX63" fmla="*/ 444986 w 590915"/>
                <a:gd name="connsiteY63" fmla="*/ 178495 h 604252"/>
                <a:gd name="connsiteX64" fmla="*/ 447882 w 590915"/>
                <a:gd name="connsiteY64" fmla="*/ 171406 h 604252"/>
                <a:gd name="connsiteX65" fmla="*/ 454971 w 590915"/>
                <a:gd name="connsiteY65" fmla="*/ 168510 h 604252"/>
                <a:gd name="connsiteX66" fmla="*/ 456382 w 590915"/>
                <a:gd name="connsiteY66" fmla="*/ 43327 h 604252"/>
                <a:gd name="connsiteX67" fmla="*/ 499815 w 590915"/>
                <a:gd name="connsiteY67" fmla="*/ 86702 h 604252"/>
                <a:gd name="connsiteX68" fmla="*/ 479199 w 590915"/>
                <a:gd name="connsiteY68" fmla="*/ 123580 h 604252"/>
                <a:gd name="connsiteX69" fmla="*/ 478799 w 590915"/>
                <a:gd name="connsiteY69" fmla="*/ 123880 h 604252"/>
                <a:gd name="connsiteX70" fmla="*/ 464989 w 590915"/>
                <a:gd name="connsiteY70" fmla="*/ 148266 h 604252"/>
                <a:gd name="connsiteX71" fmla="*/ 455281 w 590915"/>
                <a:gd name="connsiteY71" fmla="*/ 158560 h 604252"/>
                <a:gd name="connsiteX72" fmla="*/ 454881 w 590915"/>
                <a:gd name="connsiteY72" fmla="*/ 158560 h 604252"/>
                <a:gd name="connsiteX73" fmla="*/ 444973 w 590915"/>
                <a:gd name="connsiteY73" fmla="*/ 148866 h 604252"/>
                <a:gd name="connsiteX74" fmla="*/ 468791 w 590915"/>
                <a:gd name="connsiteY74" fmla="*/ 106590 h 604252"/>
                <a:gd name="connsiteX75" fmla="*/ 479800 w 590915"/>
                <a:gd name="connsiteY75" fmla="*/ 86702 h 604252"/>
                <a:gd name="connsiteX76" fmla="*/ 456382 w 590915"/>
                <a:gd name="connsiteY76" fmla="*/ 63315 h 604252"/>
                <a:gd name="connsiteX77" fmla="*/ 432964 w 590915"/>
                <a:gd name="connsiteY77" fmla="*/ 86702 h 604252"/>
                <a:gd name="connsiteX78" fmla="*/ 422957 w 590915"/>
                <a:gd name="connsiteY78" fmla="*/ 96696 h 604252"/>
                <a:gd name="connsiteX79" fmla="*/ 412949 w 590915"/>
                <a:gd name="connsiteY79" fmla="*/ 86702 h 604252"/>
                <a:gd name="connsiteX80" fmla="*/ 456382 w 590915"/>
                <a:gd name="connsiteY80" fmla="*/ 43327 h 604252"/>
                <a:gd name="connsiteX81" fmla="*/ 372361 w 590915"/>
                <a:gd name="connsiteY81" fmla="*/ 19982 h 604252"/>
                <a:gd name="connsiteX82" fmla="*/ 341854 w 590915"/>
                <a:gd name="connsiteY82" fmla="*/ 50454 h 604252"/>
                <a:gd name="connsiteX83" fmla="*/ 341854 w 590915"/>
                <a:gd name="connsiteY83" fmla="*/ 170245 h 604252"/>
                <a:gd name="connsiteX84" fmla="*/ 372361 w 590915"/>
                <a:gd name="connsiteY84" fmla="*/ 200717 h 604252"/>
                <a:gd name="connsiteX85" fmla="*/ 417472 w 590915"/>
                <a:gd name="connsiteY85" fmla="*/ 200717 h 604252"/>
                <a:gd name="connsiteX86" fmla="*/ 421673 w 590915"/>
                <a:gd name="connsiteY86" fmla="*/ 201616 h 604252"/>
                <a:gd name="connsiteX87" fmla="*/ 490090 w 590915"/>
                <a:gd name="connsiteY87" fmla="*/ 233287 h 604252"/>
                <a:gd name="connsiteX88" fmla="*/ 490390 w 590915"/>
                <a:gd name="connsiteY88" fmla="*/ 210508 h 604252"/>
                <a:gd name="connsiteX89" fmla="*/ 500393 w 590915"/>
                <a:gd name="connsiteY89" fmla="*/ 200717 h 604252"/>
                <a:gd name="connsiteX90" fmla="*/ 540403 w 590915"/>
                <a:gd name="connsiteY90" fmla="*/ 200717 h 604252"/>
                <a:gd name="connsiteX91" fmla="*/ 570910 w 590915"/>
                <a:gd name="connsiteY91" fmla="*/ 170245 h 604252"/>
                <a:gd name="connsiteX92" fmla="*/ 570910 w 590915"/>
                <a:gd name="connsiteY92" fmla="*/ 50454 h 604252"/>
                <a:gd name="connsiteX93" fmla="*/ 540403 w 590915"/>
                <a:gd name="connsiteY93" fmla="*/ 19982 h 604252"/>
                <a:gd name="connsiteX94" fmla="*/ 372361 w 590915"/>
                <a:gd name="connsiteY94" fmla="*/ 0 h 604252"/>
                <a:gd name="connsiteX95" fmla="*/ 540403 w 590915"/>
                <a:gd name="connsiteY95" fmla="*/ 0 h 604252"/>
                <a:gd name="connsiteX96" fmla="*/ 590915 w 590915"/>
                <a:gd name="connsiteY96" fmla="*/ 50454 h 604252"/>
                <a:gd name="connsiteX97" fmla="*/ 590915 w 590915"/>
                <a:gd name="connsiteY97" fmla="*/ 170245 h 604252"/>
                <a:gd name="connsiteX98" fmla="*/ 540403 w 590915"/>
                <a:gd name="connsiteY98" fmla="*/ 220699 h 604252"/>
                <a:gd name="connsiteX99" fmla="*/ 510295 w 590915"/>
                <a:gd name="connsiteY99" fmla="*/ 220699 h 604252"/>
                <a:gd name="connsiteX100" fmla="*/ 509795 w 590915"/>
                <a:gd name="connsiteY100" fmla="*/ 248973 h 604252"/>
                <a:gd name="connsiteX101" fmla="*/ 505194 w 590915"/>
                <a:gd name="connsiteY101" fmla="*/ 257265 h 604252"/>
                <a:gd name="connsiteX102" fmla="*/ 499793 w 590915"/>
                <a:gd name="connsiteY102" fmla="*/ 258764 h 604252"/>
                <a:gd name="connsiteX103" fmla="*/ 495592 w 590915"/>
                <a:gd name="connsiteY103" fmla="*/ 257865 h 604252"/>
                <a:gd name="connsiteX104" fmla="*/ 415272 w 590915"/>
                <a:gd name="connsiteY104" fmla="*/ 220699 h 604252"/>
                <a:gd name="connsiteX105" fmla="*/ 372361 w 590915"/>
                <a:gd name="connsiteY105" fmla="*/ 220699 h 604252"/>
                <a:gd name="connsiteX106" fmla="*/ 321849 w 590915"/>
                <a:gd name="connsiteY106" fmla="*/ 170245 h 604252"/>
                <a:gd name="connsiteX107" fmla="*/ 321849 w 590915"/>
                <a:gd name="connsiteY107" fmla="*/ 50454 h 604252"/>
                <a:gd name="connsiteX108" fmla="*/ 372361 w 590915"/>
                <a:gd name="connsiteY108"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90915" h="604252">
                  <a:moveTo>
                    <a:pt x="75418" y="479492"/>
                  </a:moveTo>
                  <a:lnTo>
                    <a:pt x="398146" y="479492"/>
                  </a:lnTo>
                  <a:cubicBezTo>
                    <a:pt x="403748" y="479492"/>
                    <a:pt x="408150" y="483985"/>
                    <a:pt x="408150" y="489477"/>
                  </a:cubicBezTo>
                  <a:cubicBezTo>
                    <a:pt x="408150" y="495069"/>
                    <a:pt x="403748" y="499462"/>
                    <a:pt x="398146" y="499462"/>
                  </a:cubicBezTo>
                  <a:lnTo>
                    <a:pt x="75418" y="499462"/>
                  </a:lnTo>
                  <a:cubicBezTo>
                    <a:pt x="69916" y="499462"/>
                    <a:pt x="65414" y="495069"/>
                    <a:pt x="65414" y="489477"/>
                  </a:cubicBezTo>
                  <a:cubicBezTo>
                    <a:pt x="65414" y="483985"/>
                    <a:pt x="69916" y="479492"/>
                    <a:pt x="75418" y="479492"/>
                  </a:cubicBezTo>
                  <a:close/>
                  <a:moveTo>
                    <a:pt x="75418" y="424451"/>
                  </a:moveTo>
                  <a:lnTo>
                    <a:pt x="398146" y="424451"/>
                  </a:lnTo>
                  <a:cubicBezTo>
                    <a:pt x="403748" y="424451"/>
                    <a:pt x="408150" y="428944"/>
                    <a:pt x="408150" y="434436"/>
                  </a:cubicBezTo>
                  <a:cubicBezTo>
                    <a:pt x="408150" y="439928"/>
                    <a:pt x="403748" y="444421"/>
                    <a:pt x="398146" y="444421"/>
                  </a:cubicBezTo>
                  <a:lnTo>
                    <a:pt x="75418" y="444421"/>
                  </a:lnTo>
                  <a:cubicBezTo>
                    <a:pt x="69916" y="444421"/>
                    <a:pt x="65414" y="439928"/>
                    <a:pt x="65414" y="434436"/>
                  </a:cubicBezTo>
                  <a:cubicBezTo>
                    <a:pt x="65414" y="428944"/>
                    <a:pt x="69916" y="424451"/>
                    <a:pt x="75418" y="424451"/>
                  </a:cubicBezTo>
                  <a:close/>
                  <a:moveTo>
                    <a:pt x="75418" y="369410"/>
                  </a:moveTo>
                  <a:lnTo>
                    <a:pt x="398146" y="369410"/>
                  </a:lnTo>
                  <a:cubicBezTo>
                    <a:pt x="403748" y="369410"/>
                    <a:pt x="408150" y="373903"/>
                    <a:pt x="408150" y="379395"/>
                  </a:cubicBezTo>
                  <a:cubicBezTo>
                    <a:pt x="408150" y="384887"/>
                    <a:pt x="403748" y="389380"/>
                    <a:pt x="398146" y="389380"/>
                  </a:cubicBezTo>
                  <a:lnTo>
                    <a:pt x="75418" y="389380"/>
                  </a:lnTo>
                  <a:cubicBezTo>
                    <a:pt x="69916" y="389380"/>
                    <a:pt x="65414" y="384887"/>
                    <a:pt x="65414" y="379395"/>
                  </a:cubicBezTo>
                  <a:cubicBezTo>
                    <a:pt x="65414" y="373903"/>
                    <a:pt x="69916" y="369410"/>
                    <a:pt x="75418" y="369410"/>
                  </a:cubicBezTo>
                  <a:close/>
                  <a:moveTo>
                    <a:pt x="75418" y="314369"/>
                  </a:moveTo>
                  <a:lnTo>
                    <a:pt x="398146" y="314369"/>
                  </a:lnTo>
                  <a:cubicBezTo>
                    <a:pt x="403748" y="314369"/>
                    <a:pt x="408150" y="318862"/>
                    <a:pt x="408150" y="324354"/>
                  </a:cubicBezTo>
                  <a:cubicBezTo>
                    <a:pt x="408150" y="329846"/>
                    <a:pt x="403748" y="334339"/>
                    <a:pt x="398146" y="334339"/>
                  </a:cubicBezTo>
                  <a:lnTo>
                    <a:pt x="75418" y="334339"/>
                  </a:lnTo>
                  <a:cubicBezTo>
                    <a:pt x="69916" y="334339"/>
                    <a:pt x="65414" y="329846"/>
                    <a:pt x="65414" y="324354"/>
                  </a:cubicBezTo>
                  <a:cubicBezTo>
                    <a:pt x="65414" y="318862"/>
                    <a:pt x="69916" y="314369"/>
                    <a:pt x="75418" y="314369"/>
                  </a:cubicBezTo>
                  <a:close/>
                  <a:moveTo>
                    <a:pt x="50518" y="275707"/>
                  </a:moveTo>
                  <a:cubicBezTo>
                    <a:pt x="33712" y="275707"/>
                    <a:pt x="20007" y="289393"/>
                    <a:pt x="20007" y="306174"/>
                  </a:cubicBezTo>
                  <a:lnTo>
                    <a:pt x="20007" y="510354"/>
                  </a:lnTo>
                  <a:cubicBezTo>
                    <a:pt x="20007" y="527135"/>
                    <a:pt x="33712" y="540821"/>
                    <a:pt x="50518" y="540821"/>
                  </a:cubicBezTo>
                  <a:lnTo>
                    <a:pt x="86730" y="540821"/>
                  </a:lnTo>
                  <a:cubicBezTo>
                    <a:pt x="89731" y="540821"/>
                    <a:pt x="92732" y="542219"/>
                    <a:pt x="94533" y="544617"/>
                  </a:cubicBezTo>
                  <a:cubicBezTo>
                    <a:pt x="96434" y="547114"/>
                    <a:pt x="97134" y="550210"/>
                    <a:pt x="96334" y="553207"/>
                  </a:cubicBezTo>
                  <a:lnTo>
                    <a:pt x="90432" y="576382"/>
                  </a:lnTo>
                  <a:lnTo>
                    <a:pt x="165358" y="541720"/>
                  </a:lnTo>
                  <a:cubicBezTo>
                    <a:pt x="166758" y="541120"/>
                    <a:pt x="168159" y="540821"/>
                    <a:pt x="169559" y="540821"/>
                  </a:cubicBezTo>
                  <a:lnTo>
                    <a:pt x="423047" y="540821"/>
                  </a:lnTo>
                  <a:cubicBezTo>
                    <a:pt x="439853" y="540821"/>
                    <a:pt x="453558" y="527135"/>
                    <a:pt x="453558" y="510354"/>
                  </a:cubicBezTo>
                  <a:lnTo>
                    <a:pt x="453558" y="306174"/>
                  </a:lnTo>
                  <a:cubicBezTo>
                    <a:pt x="453558" y="289393"/>
                    <a:pt x="439853" y="275707"/>
                    <a:pt x="423047" y="275707"/>
                  </a:cubicBezTo>
                  <a:close/>
                  <a:moveTo>
                    <a:pt x="50518" y="255729"/>
                  </a:moveTo>
                  <a:lnTo>
                    <a:pt x="423047" y="255729"/>
                  </a:lnTo>
                  <a:cubicBezTo>
                    <a:pt x="450857" y="255729"/>
                    <a:pt x="473565" y="278404"/>
                    <a:pt x="473565" y="306174"/>
                  </a:cubicBezTo>
                  <a:lnTo>
                    <a:pt x="473565" y="510354"/>
                  </a:lnTo>
                  <a:cubicBezTo>
                    <a:pt x="473565" y="538124"/>
                    <a:pt x="450857" y="560799"/>
                    <a:pt x="423047" y="560799"/>
                  </a:cubicBezTo>
                  <a:lnTo>
                    <a:pt x="171760" y="560799"/>
                  </a:lnTo>
                  <a:lnTo>
                    <a:pt x="79828" y="603353"/>
                  </a:lnTo>
                  <a:cubicBezTo>
                    <a:pt x="78427" y="603952"/>
                    <a:pt x="77027" y="604252"/>
                    <a:pt x="75626" y="604252"/>
                  </a:cubicBezTo>
                  <a:cubicBezTo>
                    <a:pt x="73326" y="604252"/>
                    <a:pt x="71025" y="603553"/>
                    <a:pt x="69224" y="601955"/>
                  </a:cubicBezTo>
                  <a:cubicBezTo>
                    <a:pt x="66223" y="599557"/>
                    <a:pt x="64923" y="595561"/>
                    <a:pt x="65923" y="591865"/>
                  </a:cubicBezTo>
                  <a:lnTo>
                    <a:pt x="73826" y="560799"/>
                  </a:lnTo>
                  <a:lnTo>
                    <a:pt x="50518" y="560799"/>
                  </a:lnTo>
                  <a:cubicBezTo>
                    <a:pt x="22708" y="560799"/>
                    <a:pt x="0" y="538124"/>
                    <a:pt x="0" y="510354"/>
                  </a:cubicBezTo>
                  <a:lnTo>
                    <a:pt x="0" y="306174"/>
                  </a:lnTo>
                  <a:cubicBezTo>
                    <a:pt x="0" y="278404"/>
                    <a:pt x="22708" y="255729"/>
                    <a:pt x="50518" y="255729"/>
                  </a:cubicBezTo>
                  <a:close/>
                  <a:moveTo>
                    <a:pt x="454971" y="168510"/>
                  </a:moveTo>
                  <a:cubicBezTo>
                    <a:pt x="457567" y="168510"/>
                    <a:pt x="460163" y="169509"/>
                    <a:pt x="462060" y="171406"/>
                  </a:cubicBezTo>
                  <a:cubicBezTo>
                    <a:pt x="463858" y="173303"/>
                    <a:pt x="464956" y="175799"/>
                    <a:pt x="464956" y="178495"/>
                  </a:cubicBezTo>
                  <a:cubicBezTo>
                    <a:pt x="464956" y="181091"/>
                    <a:pt x="463858" y="183687"/>
                    <a:pt x="462060" y="185485"/>
                  </a:cubicBezTo>
                  <a:cubicBezTo>
                    <a:pt x="460163" y="187382"/>
                    <a:pt x="457567" y="188480"/>
                    <a:pt x="454971" y="188480"/>
                  </a:cubicBezTo>
                  <a:cubicBezTo>
                    <a:pt x="452375" y="188480"/>
                    <a:pt x="449779" y="187382"/>
                    <a:pt x="447882" y="185485"/>
                  </a:cubicBezTo>
                  <a:cubicBezTo>
                    <a:pt x="446084" y="183687"/>
                    <a:pt x="444986" y="181091"/>
                    <a:pt x="444986" y="178495"/>
                  </a:cubicBezTo>
                  <a:cubicBezTo>
                    <a:pt x="444986" y="175799"/>
                    <a:pt x="446084" y="173303"/>
                    <a:pt x="447882" y="171406"/>
                  </a:cubicBezTo>
                  <a:cubicBezTo>
                    <a:pt x="449779" y="169509"/>
                    <a:pt x="452375" y="168510"/>
                    <a:pt x="454971" y="168510"/>
                  </a:cubicBezTo>
                  <a:close/>
                  <a:moveTo>
                    <a:pt x="456382" y="43327"/>
                  </a:moveTo>
                  <a:cubicBezTo>
                    <a:pt x="480300" y="43327"/>
                    <a:pt x="499815" y="62816"/>
                    <a:pt x="499815" y="86702"/>
                  </a:cubicBezTo>
                  <a:cubicBezTo>
                    <a:pt x="499815" y="101893"/>
                    <a:pt x="492109" y="115685"/>
                    <a:pt x="479199" y="123580"/>
                  </a:cubicBezTo>
                  <a:cubicBezTo>
                    <a:pt x="479099" y="123680"/>
                    <a:pt x="478999" y="123780"/>
                    <a:pt x="478799" y="123880"/>
                  </a:cubicBezTo>
                  <a:cubicBezTo>
                    <a:pt x="469892" y="128977"/>
                    <a:pt x="464588" y="138272"/>
                    <a:pt x="464989" y="148266"/>
                  </a:cubicBezTo>
                  <a:cubicBezTo>
                    <a:pt x="465089" y="153763"/>
                    <a:pt x="460785" y="158360"/>
                    <a:pt x="455281" y="158560"/>
                  </a:cubicBezTo>
                  <a:cubicBezTo>
                    <a:pt x="455181" y="158560"/>
                    <a:pt x="455081" y="158560"/>
                    <a:pt x="454881" y="158560"/>
                  </a:cubicBezTo>
                  <a:cubicBezTo>
                    <a:pt x="449577" y="158560"/>
                    <a:pt x="445073" y="154263"/>
                    <a:pt x="444973" y="148866"/>
                  </a:cubicBezTo>
                  <a:cubicBezTo>
                    <a:pt x="444373" y="131576"/>
                    <a:pt x="453480" y="115385"/>
                    <a:pt x="468791" y="106590"/>
                  </a:cubicBezTo>
                  <a:cubicBezTo>
                    <a:pt x="475697" y="102293"/>
                    <a:pt x="479800" y="94897"/>
                    <a:pt x="479800" y="86702"/>
                  </a:cubicBezTo>
                  <a:cubicBezTo>
                    <a:pt x="479800" y="73809"/>
                    <a:pt x="469292" y="63315"/>
                    <a:pt x="456382" y="63315"/>
                  </a:cubicBezTo>
                  <a:cubicBezTo>
                    <a:pt x="443472" y="63315"/>
                    <a:pt x="432964" y="73809"/>
                    <a:pt x="432964" y="86702"/>
                  </a:cubicBezTo>
                  <a:cubicBezTo>
                    <a:pt x="432964" y="92299"/>
                    <a:pt x="428461" y="96696"/>
                    <a:pt x="422957" y="96696"/>
                  </a:cubicBezTo>
                  <a:cubicBezTo>
                    <a:pt x="417452" y="96696"/>
                    <a:pt x="412949" y="92299"/>
                    <a:pt x="412949" y="86702"/>
                  </a:cubicBezTo>
                  <a:cubicBezTo>
                    <a:pt x="412949" y="62816"/>
                    <a:pt x="432464" y="43327"/>
                    <a:pt x="456382" y="43327"/>
                  </a:cubicBezTo>
                  <a:close/>
                  <a:moveTo>
                    <a:pt x="372361" y="19982"/>
                  </a:moveTo>
                  <a:cubicBezTo>
                    <a:pt x="355557" y="19982"/>
                    <a:pt x="341854" y="33669"/>
                    <a:pt x="341854" y="50454"/>
                  </a:cubicBezTo>
                  <a:lnTo>
                    <a:pt x="341854" y="170245"/>
                  </a:lnTo>
                  <a:cubicBezTo>
                    <a:pt x="341854" y="187029"/>
                    <a:pt x="355557" y="200717"/>
                    <a:pt x="372361" y="200717"/>
                  </a:cubicBezTo>
                  <a:lnTo>
                    <a:pt x="417472" y="200717"/>
                  </a:lnTo>
                  <a:cubicBezTo>
                    <a:pt x="418973" y="200717"/>
                    <a:pt x="420373" y="201017"/>
                    <a:pt x="421673" y="201616"/>
                  </a:cubicBezTo>
                  <a:lnTo>
                    <a:pt x="490090" y="233287"/>
                  </a:lnTo>
                  <a:lnTo>
                    <a:pt x="490390" y="210508"/>
                  </a:lnTo>
                  <a:cubicBezTo>
                    <a:pt x="490490" y="205113"/>
                    <a:pt x="494891" y="200717"/>
                    <a:pt x="500393" y="200717"/>
                  </a:cubicBezTo>
                  <a:lnTo>
                    <a:pt x="540403" y="200717"/>
                  </a:lnTo>
                  <a:cubicBezTo>
                    <a:pt x="557207" y="200717"/>
                    <a:pt x="570910" y="187029"/>
                    <a:pt x="570910" y="170245"/>
                  </a:cubicBezTo>
                  <a:lnTo>
                    <a:pt x="570910" y="50454"/>
                  </a:lnTo>
                  <a:cubicBezTo>
                    <a:pt x="570910" y="33669"/>
                    <a:pt x="557207" y="19982"/>
                    <a:pt x="540403" y="19982"/>
                  </a:cubicBezTo>
                  <a:close/>
                  <a:moveTo>
                    <a:pt x="372361" y="0"/>
                  </a:moveTo>
                  <a:lnTo>
                    <a:pt x="540403" y="0"/>
                  </a:lnTo>
                  <a:cubicBezTo>
                    <a:pt x="568309" y="0"/>
                    <a:pt x="590915" y="22679"/>
                    <a:pt x="590915" y="50454"/>
                  </a:cubicBezTo>
                  <a:lnTo>
                    <a:pt x="590915" y="170245"/>
                  </a:lnTo>
                  <a:cubicBezTo>
                    <a:pt x="590915" y="198019"/>
                    <a:pt x="568309" y="220699"/>
                    <a:pt x="540403" y="220699"/>
                  </a:cubicBezTo>
                  <a:lnTo>
                    <a:pt x="510295" y="220699"/>
                  </a:lnTo>
                  <a:lnTo>
                    <a:pt x="509795" y="248973"/>
                  </a:lnTo>
                  <a:cubicBezTo>
                    <a:pt x="509795" y="252370"/>
                    <a:pt x="507995" y="255467"/>
                    <a:pt x="505194" y="257265"/>
                  </a:cubicBezTo>
                  <a:cubicBezTo>
                    <a:pt x="503494" y="258264"/>
                    <a:pt x="501693" y="258764"/>
                    <a:pt x="499793" y="258764"/>
                  </a:cubicBezTo>
                  <a:cubicBezTo>
                    <a:pt x="498392" y="258764"/>
                    <a:pt x="496992" y="258464"/>
                    <a:pt x="495592" y="257865"/>
                  </a:cubicBezTo>
                  <a:lnTo>
                    <a:pt x="415272" y="220699"/>
                  </a:lnTo>
                  <a:lnTo>
                    <a:pt x="372361" y="220699"/>
                  </a:lnTo>
                  <a:cubicBezTo>
                    <a:pt x="344555" y="220699"/>
                    <a:pt x="321849" y="198019"/>
                    <a:pt x="321849" y="170245"/>
                  </a:cubicBezTo>
                  <a:lnTo>
                    <a:pt x="321849" y="50454"/>
                  </a:lnTo>
                  <a:cubicBezTo>
                    <a:pt x="321849" y="22679"/>
                    <a:pt x="344555" y="0"/>
                    <a:pt x="372361" y="0"/>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29" name="组合 28"/>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extLst>
      <p:ext uri="{BB962C8B-B14F-4D97-AF65-F5344CB8AC3E}">
        <p14:creationId xmlns:p14="http://schemas.microsoft.com/office/powerpoint/2010/main" val="13391332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3.1</a:t>
            </a:r>
            <a:r>
              <a:rPr lang="zh-CN" altLang="en-US" dirty="0"/>
              <a:t>：侵入式、半侵入式攻击</a:t>
            </a:r>
          </a:p>
        </p:txBody>
      </p:sp>
      <p:pic>
        <p:nvPicPr>
          <p:cNvPr id="8" name="Picture 4">
            <a:extLst>
              <a:ext uri="{FF2B5EF4-FFF2-40B4-BE49-F238E27FC236}">
                <a16:creationId xmlns:a16="http://schemas.microsoft.com/office/drawing/2014/main" id="{F9507788-30B7-ECE3-B5D6-0E933859E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44449" y="1084569"/>
            <a:ext cx="2860278" cy="1960481"/>
          </a:xfrm>
          <a:prstGeom prst="rect">
            <a:avLst/>
          </a:prstGeom>
          <a:noFill/>
          <a:ln/>
        </p:spPr>
      </p:pic>
      <p:pic>
        <p:nvPicPr>
          <p:cNvPr id="9" name="Picture 7" descr="Probe station with 8 needles">
            <a:extLst>
              <a:ext uri="{FF2B5EF4-FFF2-40B4-BE49-F238E27FC236}">
                <a16:creationId xmlns:a16="http://schemas.microsoft.com/office/drawing/2014/main" id="{38760E3B-D3AF-97B0-A551-D6E464E9CC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811179" y="3715787"/>
            <a:ext cx="2899155" cy="19713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
            <a:extLst>
              <a:ext uri="{FF2B5EF4-FFF2-40B4-BE49-F238E27FC236}">
                <a16:creationId xmlns:a16="http://schemas.microsoft.com/office/drawing/2014/main" id="{60853BE1-6D1B-957C-6E85-6E410AD74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131" y="3709378"/>
            <a:ext cx="2625737" cy="1966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a:extLst>
              <a:ext uri="{FF2B5EF4-FFF2-40B4-BE49-F238E27FC236}">
                <a16:creationId xmlns:a16="http://schemas.microsoft.com/office/drawing/2014/main" id="{D047A01C-5E77-67E5-5199-2F29DF279040}"/>
              </a:ext>
            </a:extLst>
          </p:cNvPr>
          <p:cNvPicPr>
            <a:picLocks noChangeAspect="1"/>
          </p:cNvPicPr>
          <p:nvPr/>
        </p:nvPicPr>
        <p:blipFill>
          <a:blip r:embed="rId6"/>
          <a:stretch>
            <a:fillRect/>
          </a:stretch>
        </p:blipFill>
        <p:spPr>
          <a:xfrm>
            <a:off x="8341043" y="1012668"/>
            <a:ext cx="2898879" cy="2032382"/>
          </a:xfrm>
          <a:prstGeom prst="rect">
            <a:avLst/>
          </a:prstGeom>
        </p:spPr>
      </p:pic>
      <p:pic>
        <p:nvPicPr>
          <p:cNvPr id="15" name="图片 14">
            <a:extLst>
              <a:ext uri="{FF2B5EF4-FFF2-40B4-BE49-F238E27FC236}">
                <a16:creationId xmlns:a16="http://schemas.microsoft.com/office/drawing/2014/main" id="{D6B47AC2-627F-14D0-94B3-ACE03ABD503B}"/>
              </a:ext>
            </a:extLst>
          </p:cNvPr>
          <p:cNvPicPr>
            <a:picLocks noChangeAspect="1"/>
          </p:cNvPicPr>
          <p:nvPr/>
        </p:nvPicPr>
        <p:blipFill>
          <a:blip r:embed="rId7"/>
          <a:stretch>
            <a:fillRect/>
          </a:stretch>
        </p:blipFill>
        <p:spPr>
          <a:xfrm>
            <a:off x="4649620" y="1010680"/>
            <a:ext cx="2892756" cy="2034370"/>
          </a:xfrm>
          <a:prstGeom prst="rect">
            <a:avLst/>
          </a:prstGeom>
        </p:spPr>
      </p:pic>
      <p:sp>
        <p:nvSpPr>
          <p:cNvPr id="16" name="矩形 15">
            <a:extLst>
              <a:ext uri="{FF2B5EF4-FFF2-40B4-BE49-F238E27FC236}">
                <a16:creationId xmlns:a16="http://schemas.microsoft.com/office/drawing/2014/main" id="{9786A7E9-C428-5964-3E46-495AD311F64F}"/>
              </a:ext>
            </a:extLst>
          </p:cNvPr>
          <p:cNvSpPr>
            <a:spLocks noChangeArrowheads="1"/>
          </p:cNvSpPr>
          <p:nvPr/>
        </p:nvSpPr>
        <p:spPr bwMode="auto">
          <a:xfrm>
            <a:off x="1591342" y="3142213"/>
            <a:ext cx="1338828"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芯片去封装</a:t>
            </a:r>
            <a:endParaRPr kumimoji="1" lang="zh-CN" altLang="zh-CN" b="1" dirty="0">
              <a:solidFill>
                <a:schemeClr val="accent1"/>
              </a:solidFill>
              <a:ea typeface="Heiti SC Light" charset="-122"/>
            </a:endParaRPr>
          </a:p>
        </p:txBody>
      </p:sp>
      <p:sp>
        <p:nvSpPr>
          <p:cNvPr id="17" name="矩形 16">
            <a:extLst>
              <a:ext uri="{FF2B5EF4-FFF2-40B4-BE49-F238E27FC236}">
                <a16:creationId xmlns:a16="http://schemas.microsoft.com/office/drawing/2014/main" id="{9A925E5A-301F-BB85-195C-FB32C215CA6F}"/>
              </a:ext>
            </a:extLst>
          </p:cNvPr>
          <p:cNvSpPr>
            <a:spLocks noChangeArrowheads="1"/>
          </p:cNvSpPr>
          <p:nvPr/>
        </p:nvSpPr>
        <p:spPr bwMode="auto">
          <a:xfrm>
            <a:off x="5166898" y="3142213"/>
            <a:ext cx="1858202" cy="369332"/>
          </a:xfrm>
          <a:prstGeom prst="rect">
            <a:avLst/>
          </a:prstGeom>
          <a:noFill/>
          <a:ln w="9525">
            <a:noFill/>
            <a:miter lim="800000"/>
            <a:headEnd/>
            <a:tailEnd/>
          </a:ln>
        </p:spPr>
        <p:txBody>
          <a:bodyPr wrap="none">
            <a:spAutoFit/>
          </a:bodyPr>
          <a:lstStyle/>
          <a:p>
            <a:pPr algn="ctr"/>
            <a:r>
              <a:rPr kumimoji="1" lang="en-US" altLang="zh-CN" b="1" dirty="0">
                <a:solidFill>
                  <a:schemeClr val="accent1"/>
                </a:solidFill>
                <a:ea typeface="Heiti SC Light" charset="-122"/>
              </a:rPr>
              <a:t>8051</a:t>
            </a:r>
            <a:r>
              <a:rPr kumimoji="1" lang="zh-CN" altLang="en-US" b="1" dirty="0">
                <a:solidFill>
                  <a:schemeClr val="accent1"/>
                </a:solidFill>
                <a:ea typeface="Heiti SC Light" charset="-122"/>
              </a:rPr>
              <a:t>芯片去封装</a:t>
            </a:r>
            <a:endParaRPr kumimoji="1" lang="zh-CN" altLang="zh-CN" b="1" dirty="0">
              <a:solidFill>
                <a:schemeClr val="accent1"/>
              </a:solidFill>
              <a:ea typeface="Heiti SC Light" charset="-122"/>
            </a:endParaRPr>
          </a:p>
        </p:txBody>
      </p:sp>
      <p:sp>
        <p:nvSpPr>
          <p:cNvPr id="18" name="矩形 17">
            <a:extLst>
              <a:ext uri="{FF2B5EF4-FFF2-40B4-BE49-F238E27FC236}">
                <a16:creationId xmlns:a16="http://schemas.microsoft.com/office/drawing/2014/main" id="{26189C7F-C819-869B-BB55-129C70EDFE4E}"/>
              </a:ext>
            </a:extLst>
          </p:cNvPr>
          <p:cNvSpPr>
            <a:spLocks noChangeArrowheads="1"/>
          </p:cNvSpPr>
          <p:nvPr/>
        </p:nvSpPr>
        <p:spPr bwMode="auto">
          <a:xfrm>
            <a:off x="8168885" y="3142213"/>
            <a:ext cx="3243196" cy="369332"/>
          </a:xfrm>
          <a:prstGeom prst="rect">
            <a:avLst/>
          </a:prstGeom>
          <a:noFill/>
          <a:ln w="9525">
            <a:noFill/>
            <a:miter lim="800000"/>
            <a:headEnd/>
            <a:tailEnd/>
          </a:ln>
        </p:spPr>
        <p:txBody>
          <a:bodyPr wrap="none">
            <a:spAutoFit/>
          </a:bodyPr>
          <a:lstStyle/>
          <a:p>
            <a:pPr algn="ctr"/>
            <a:r>
              <a:rPr kumimoji="1" lang="en-US" altLang="zh-CN" b="1" dirty="0">
                <a:solidFill>
                  <a:schemeClr val="accent1"/>
                </a:solidFill>
                <a:ea typeface="Heiti SC Light" charset="-122"/>
              </a:rPr>
              <a:t>8051</a:t>
            </a:r>
            <a:r>
              <a:rPr kumimoji="1" lang="zh-CN" altLang="en-US" b="1" dirty="0">
                <a:solidFill>
                  <a:schemeClr val="accent1"/>
                </a:solidFill>
                <a:ea typeface="Heiti SC Light" charset="-122"/>
              </a:rPr>
              <a:t>芯片去封装（电路放大）</a:t>
            </a:r>
            <a:endParaRPr kumimoji="1" lang="zh-CN" altLang="zh-CN" b="1" dirty="0">
              <a:solidFill>
                <a:schemeClr val="accent1"/>
              </a:solidFill>
              <a:ea typeface="Heiti SC Light" charset="-122"/>
            </a:endParaRPr>
          </a:p>
        </p:txBody>
      </p:sp>
      <p:sp>
        <p:nvSpPr>
          <p:cNvPr id="19" name="矩形 18">
            <a:extLst>
              <a:ext uri="{FF2B5EF4-FFF2-40B4-BE49-F238E27FC236}">
                <a16:creationId xmlns:a16="http://schemas.microsoft.com/office/drawing/2014/main" id="{5118E553-5FE6-22C1-91EF-085BC57170D4}"/>
              </a:ext>
            </a:extLst>
          </p:cNvPr>
          <p:cNvSpPr>
            <a:spLocks noChangeArrowheads="1"/>
          </p:cNvSpPr>
          <p:nvPr/>
        </p:nvSpPr>
        <p:spPr bwMode="auto">
          <a:xfrm>
            <a:off x="1706758" y="5821573"/>
            <a:ext cx="1107996"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探测攻击</a:t>
            </a:r>
            <a:endParaRPr kumimoji="1" lang="zh-CN" altLang="zh-CN" b="1" dirty="0">
              <a:solidFill>
                <a:schemeClr val="accent1"/>
              </a:solidFill>
              <a:ea typeface="Heiti SC Light" charset="-122"/>
            </a:endParaRPr>
          </a:p>
        </p:txBody>
      </p:sp>
      <p:sp>
        <p:nvSpPr>
          <p:cNvPr id="20" name="矩形 19">
            <a:extLst>
              <a:ext uri="{FF2B5EF4-FFF2-40B4-BE49-F238E27FC236}">
                <a16:creationId xmlns:a16="http://schemas.microsoft.com/office/drawing/2014/main" id="{825EA1E3-C2B9-5DDC-8467-353D4927A5C1}"/>
              </a:ext>
            </a:extLst>
          </p:cNvPr>
          <p:cNvSpPr>
            <a:spLocks noChangeArrowheads="1"/>
          </p:cNvSpPr>
          <p:nvPr/>
        </p:nvSpPr>
        <p:spPr bwMode="auto">
          <a:xfrm>
            <a:off x="4810231" y="5821573"/>
            <a:ext cx="2571538" cy="369332"/>
          </a:xfrm>
          <a:prstGeom prst="rect">
            <a:avLst/>
          </a:prstGeom>
          <a:noFill/>
          <a:ln w="9525">
            <a:noFill/>
            <a:miter lim="800000"/>
            <a:headEnd/>
            <a:tailEnd/>
          </a:ln>
        </p:spPr>
        <p:txBody>
          <a:bodyPr wrap="none">
            <a:spAutoFit/>
          </a:bodyPr>
          <a:lstStyle/>
          <a:p>
            <a:pPr algn="ctr"/>
            <a:r>
              <a:rPr kumimoji="1" lang="en-US" altLang="zh-CN" b="1" dirty="0">
                <a:solidFill>
                  <a:schemeClr val="accent1"/>
                </a:solidFill>
                <a:ea typeface="Heiti SC Light" charset="-122"/>
              </a:rPr>
              <a:t>FIB</a:t>
            </a:r>
            <a:r>
              <a:rPr kumimoji="1" lang="zh-CN" altLang="en-US" b="1" dirty="0">
                <a:solidFill>
                  <a:schemeClr val="accent1"/>
                </a:solidFill>
                <a:ea typeface="Heiti SC Light" charset="-122"/>
              </a:rPr>
              <a:t>（聚焦离子束）攻击</a:t>
            </a:r>
            <a:endParaRPr kumimoji="1" lang="zh-CN" altLang="zh-CN" b="1" dirty="0">
              <a:solidFill>
                <a:schemeClr val="accent1"/>
              </a:solidFill>
              <a:ea typeface="Heiti SC Light" charset="-122"/>
            </a:endParaRPr>
          </a:p>
        </p:txBody>
      </p:sp>
      <p:sp>
        <p:nvSpPr>
          <p:cNvPr id="21" name="矩形 20">
            <a:extLst>
              <a:ext uri="{FF2B5EF4-FFF2-40B4-BE49-F238E27FC236}">
                <a16:creationId xmlns:a16="http://schemas.microsoft.com/office/drawing/2014/main" id="{208EDC43-0209-DC45-D5B8-B03EE737EB7E}"/>
              </a:ext>
            </a:extLst>
          </p:cNvPr>
          <p:cNvSpPr>
            <a:spLocks noChangeArrowheads="1"/>
          </p:cNvSpPr>
          <p:nvPr/>
        </p:nvSpPr>
        <p:spPr bwMode="auto">
          <a:xfrm>
            <a:off x="8890237" y="5821573"/>
            <a:ext cx="1800493"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光子侧信道攻击</a:t>
            </a:r>
            <a:endParaRPr kumimoji="1" lang="zh-CN" altLang="zh-CN" b="1" dirty="0">
              <a:solidFill>
                <a:schemeClr val="accent1"/>
              </a:solidFill>
              <a:ea typeface="Heiti SC Light" charset="-122"/>
            </a:endParaRPr>
          </a:p>
        </p:txBody>
      </p:sp>
      <p:pic>
        <p:nvPicPr>
          <p:cNvPr id="24" name="Picture 4">
            <a:extLst>
              <a:ext uri="{FF2B5EF4-FFF2-40B4-BE49-F238E27FC236}">
                <a16:creationId xmlns:a16="http://schemas.microsoft.com/office/drawing/2014/main" id="{961E70CD-AA43-A3C2-281F-3F1B086112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2083" y="3590437"/>
            <a:ext cx="2576798" cy="218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8578979"/>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3.2</a:t>
            </a:r>
            <a:r>
              <a:rPr lang="zh-CN" altLang="en-US" dirty="0"/>
              <a:t>：侧信道攻击（非侵入式攻击）</a:t>
            </a:r>
          </a:p>
        </p:txBody>
      </p:sp>
      <p:sp>
        <p:nvSpPr>
          <p:cNvPr id="19" name="矩形 18">
            <a:extLst>
              <a:ext uri="{FF2B5EF4-FFF2-40B4-BE49-F238E27FC236}">
                <a16:creationId xmlns:a16="http://schemas.microsoft.com/office/drawing/2014/main" id="{5118E553-5FE6-22C1-91EF-085BC57170D4}"/>
              </a:ext>
            </a:extLst>
          </p:cNvPr>
          <p:cNvSpPr>
            <a:spLocks noChangeArrowheads="1"/>
          </p:cNvSpPr>
          <p:nvPr/>
        </p:nvSpPr>
        <p:spPr bwMode="auto">
          <a:xfrm>
            <a:off x="926541" y="3509449"/>
            <a:ext cx="4108818"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特工类电影经典桥段：听声音开保险柜</a:t>
            </a:r>
          </a:p>
        </p:txBody>
      </p:sp>
      <p:grpSp>
        <p:nvGrpSpPr>
          <p:cNvPr id="59" name="组合 58">
            <a:extLst>
              <a:ext uri="{FF2B5EF4-FFF2-40B4-BE49-F238E27FC236}">
                <a16:creationId xmlns:a16="http://schemas.microsoft.com/office/drawing/2014/main" id="{7E8FB95A-3AC4-02C8-0A8A-E689A0CCF5DC}"/>
              </a:ext>
            </a:extLst>
          </p:cNvPr>
          <p:cNvGrpSpPr/>
          <p:nvPr/>
        </p:nvGrpSpPr>
        <p:grpSpPr>
          <a:xfrm>
            <a:off x="629671" y="1008403"/>
            <a:ext cx="4702559" cy="2290007"/>
            <a:chOff x="399050" y="1008403"/>
            <a:chExt cx="4702559" cy="2290007"/>
          </a:xfrm>
        </p:grpSpPr>
        <p:pic>
          <p:nvPicPr>
            <p:cNvPr id="3" name="Picture 2">
              <a:extLst>
                <a:ext uri="{FF2B5EF4-FFF2-40B4-BE49-F238E27FC236}">
                  <a16:creationId xmlns:a16="http://schemas.microsoft.com/office/drawing/2014/main" id="{43F5F59E-7B10-E3E0-10EB-871CB6771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784" y="1008403"/>
              <a:ext cx="2081825" cy="229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B35F2C89-89E5-EC8F-EE61-944327E57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50" y="1027919"/>
              <a:ext cx="2081825" cy="2270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8" name="图片 47">
            <a:extLst>
              <a:ext uri="{FF2B5EF4-FFF2-40B4-BE49-F238E27FC236}">
                <a16:creationId xmlns:a16="http://schemas.microsoft.com/office/drawing/2014/main" id="{42F374A4-48B8-EEE0-383C-48DAFA0B4BE1}"/>
              </a:ext>
            </a:extLst>
          </p:cNvPr>
          <p:cNvPicPr>
            <a:picLocks noChangeAspect="1"/>
          </p:cNvPicPr>
          <p:nvPr/>
        </p:nvPicPr>
        <p:blipFill>
          <a:blip r:embed="rId5"/>
          <a:stretch>
            <a:fillRect/>
          </a:stretch>
        </p:blipFill>
        <p:spPr>
          <a:xfrm>
            <a:off x="5611990" y="4048920"/>
            <a:ext cx="6275206" cy="1772331"/>
          </a:xfrm>
          <a:prstGeom prst="rect">
            <a:avLst/>
          </a:prstGeom>
        </p:spPr>
      </p:pic>
      <p:sp>
        <p:nvSpPr>
          <p:cNvPr id="49" name="矩形 48">
            <a:extLst>
              <a:ext uri="{FF2B5EF4-FFF2-40B4-BE49-F238E27FC236}">
                <a16:creationId xmlns:a16="http://schemas.microsoft.com/office/drawing/2014/main" id="{B7CD7B8E-EA58-555F-B2FA-B3413BF1BC00}"/>
              </a:ext>
            </a:extLst>
          </p:cNvPr>
          <p:cNvSpPr>
            <a:spLocks noChangeArrowheads="1"/>
          </p:cNvSpPr>
          <p:nvPr/>
        </p:nvSpPr>
        <p:spPr bwMode="auto">
          <a:xfrm>
            <a:off x="6801784" y="5821251"/>
            <a:ext cx="3895618"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对某</a:t>
            </a:r>
            <a:r>
              <a:rPr kumimoji="1" lang="en-US" altLang="zh-CN" b="1" dirty="0">
                <a:solidFill>
                  <a:schemeClr val="accent1"/>
                </a:solidFill>
                <a:ea typeface="Heiti SC Light" charset="-122"/>
              </a:rPr>
              <a:t>ECC</a:t>
            </a:r>
            <a:r>
              <a:rPr kumimoji="1" lang="zh-CN" altLang="en-US" b="1" dirty="0">
                <a:solidFill>
                  <a:schemeClr val="accent1"/>
                </a:solidFill>
                <a:ea typeface="Heiti SC Light" charset="-122"/>
              </a:rPr>
              <a:t>算法智能卡的实际能量攻击</a:t>
            </a:r>
          </a:p>
        </p:txBody>
      </p:sp>
      <p:pic>
        <p:nvPicPr>
          <p:cNvPr id="51" name="图片 50">
            <a:extLst>
              <a:ext uri="{FF2B5EF4-FFF2-40B4-BE49-F238E27FC236}">
                <a16:creationId xmlns:a16="http://schemas.microsoft.com/office/drawing/2014/main" id="{0B0EBC11-A4CE-39E1-98CF-23A0DFD16265}"/>
              </a:ext>
            </a:extLst>
          </p:cNvPr>
          <p:cNvPicPr>
            <a:picLocks noChangeAspect="1"/>
          </p:cNvPicPr>
          <p:nvPr/>
        </p:nvPicPr>
        <p:blipFill>
          <a:blip r:embed="rId6"/>
          <a:stretch>
            <a:fillRect/>
          </a:stretch>
        </p:blipFill>
        <p:spPr>
          <a:xfrm>
            <a:off x="6895096" y="1138992"/>
            <a:ext cx="3708995" cy="2290008"/>
          </a:xfrm>
          <a:prstGeom prst="rect">
            <a:avLst/>
          </a:prstGeom>
        </p:spPr>
      </p:pic>
      <p:sp>
        <p:nvSpPr>
          <p:cNvPr id="52" name="矩形 51">
            <a:extLst>
              <a:ext uri="{FF2B5EF4-FFF2-40B4-BE49-F238E27FC236}">
                <a16:creationId xmlns:a16="http://schemas.microsoft.com/office/drawing/2014/main" id="{1E6B075C-6667-11A1-49AB-BE93A6DD4FDB}"/>
              </a:ext>
            </a:extLst>
          </p:cNvPr>
          <p:cNvSpPr>
            <a:spLocks noChangeArrowheads="1"/>
          </p:cNvSpPr>
          <p:nvPr/>
        </p:nvSpPr>
        <p:spPr bwMode="auto">
          <a:xfrm>
            <a:off x="7618514" y="3509449"/>
            <a:ext cx="2262159"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智能卡能量攻击平台</a:t>
            </a:r>
          </a:p>
        </p:txBody>
      </p:sp>
      <p:grpSp>
        <p:nvGrpSpPr>
          <p:cNvPr id="58" name="组合 57">
            <a:extLst>
              <a:ext uri="{FF2B5EF4-FFF2-40B4-BE49-F238E27FC236}">
                <a16:creationId xmlns:a16="http://schemas.microsoft.com/office/drawing/2014/main" id="{DFF4A347-BC26-942D-0EC0-09DE7BFD8CA8}"/>
              </a:ext>
            </a:extLst>
          </p:cNvPr>
          <p:cNvGrpSpPr/>
          <p:nvPr/>
        </p:nvGrpSpPr>
        <p:grpSpPr>
          <a:xfrm>
            <a:off x="623856" y="4252076"/>
            <a:ext cx="4714188" cy="1337587"/>
            <a:chOff x="395260" y="4252076"/>
            <a:chExt cx="4714188" cy="1337587"/>
          </a:xfrm>
        </p:grpSpPr>
        <p:pic>
          <p:nvPicPr>
            <p:cNvPr id="54" name="Picture 4" descr="E:\IC\报告\20130329税静讲座ppt\未命名2.jpg">
              <a:extLst>
                <a:ext uri="{FF2B5EF4-FFF2-40B4-BE49-F238E27FC236}">
                  <a16:creationId xmlns:a16="http://schemas.microsoft.com/office/drawing/2014/main" id="{0981C349-1B49-8E24-D707-4EA9291849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3423" y="4255080"/>
              <a:ext cx="2966025" cy="13315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E:\IC\报告\20130329税静讲座ppt\未命名.jpg">
              <a:extLst>
                <a:ext uri="{FF2B5EF4-FFF2-40B4-BE49-F238E27FC236}">
                  <a16:creationId xmlns:a16="http://schemas.microsoft.com/office/drawing/2014/main" id="{ACF3049A-1ED2-9FB7-2A02-73ECDB08E9E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260" y="4252076"/>
              <a:ext cx="1744679" cy="1337587"/>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矩形 56">
            <a:extLst>
              <a:ext uri="{FF2B5EF4-FFF2-40B4-BE49-F238E27FC236}">
                <a16:creationId xmlns:a16="http://schemas.microsoft.com/office/drawing/2014/main" id="{198D2566-49B1-763E-01C7-2E619AA27176}"/>
              </a:ext>
            </a:extLst>
          </p:cNvPr>
          <p:cNvSpPr>
            <a:spLocks noChangeArrowheads="1"/>
          </p:cNvSpPr>
          <p:nvPr/>
        </p:nvSpPr>
        <p:spPr bwMode="auto">
          <a:xfrm>
            <a:off x="1272790" y="5821251"/>
            <a:ext cx="3416320"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大学生听新闻破译周鸿祎手机号</a:t>
            </a:r>
          </a:p>
        </p:txBody>
      </p:sp>
    </p:spTree>
    <p:extLst>
      <p:ext uri="{BB962C8B-B14F-4D97-AF65-F5344CB8AC3E}">
        <p14:creationId xmlns:p14="http://schemas.microsoft.com/office/powerpoint/2010/main" val="936157675"/>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3.3</a:t>
            </a:r>
            <a:r>
              <a:rPr lang="zh-CN" altLang="en-US" dirty="0"/>
              <a:t>：故障攻击</a:t>
            </a:r>
          </a:p>
        </p:txBody>
      </p:sp>
      <p:sp>
        <p:nvSpPr>
          <p:cNvPr id="49" name="矩形 48">
            <a:extLst>
              <a:ext uri="{FF2B5EF4-FFF2-40B4-BE49-F238E27FC236}">
                <a16:creationId xmlns:a16="http://schemas.microsoft.com/office/drawing/2014/main" id="{B7CD7B8E-EA58-555F-B2FA-B3413BF1BC00}"/>
              </a:ext>
            </a:extLst>
          </p:cNvPr>
          <p:cNvSpPr>
            <a:spLocks noChangeArrowheads="1"/>
          </p:cNvSpPr>
          <p:nvPr/>
        </p:nvSpPr>
        <p:spPr bwMode="auto">
          <a:xfrm>
            <a:off x="7167290" y="5821251"/>
            <a:ext cx="4108817"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智能卡正常工作和故障状态的能量波形</a:t>
            </a:r>
          </a:p>
        </p:txBody>
      </p:sp>
      <p:pic>
        <p:nvPicPr>
          <p:cNvPr id="5" name="图片 4">
            <a:extLst>
              <a:ext uri="{FF2B5EF4-FFF2-40B4-BE49-F238E27FC236}">
                <a16:creationId xmlns:a16="http://schemas.microsoft.com/office/drawing/2014/main" id="{7AA811C0-D29A-B47F-D2F0-EAF78E4E342F}"/>
              </a:ext>
            </a:extLst>
          </p:cNvPr>
          <p:cNvPicPr>
            <a:picLocks noChangeAspect="1"/>
          </p:cNvPicPr>
          <p:nvPr/>
        </p:nvPicPr>
        <p:blipFill>
          <a:blip r:embed="rId3">
            <a:clrChange>
              <a:clrFrom>
                <a:srgbClr val="FDFDFD"/>
              </a:clrFrom>
              <a:clrTo>
                <a:srgbClr val="FDFDFD">
                  <a:alpha val="0"/>
                </a:srgbClr>
              </a:clrTo>
            </a:clrChange>
          </a:blip>
          <a:stretch>
            <a:fillRect/>
          </a:stretch>
        </p:blipFill>
        <p:spPr>
          <a:xfrm>
            <a:off x="7265512" y="2970658"/>
            <a:ext cx="3912373" cy="2883185"/>
          </a:xfrm>
          <a:prstGeom prst="rect">
            <a:avLst/>
          </a:prstGeom>
        </p:spPr>
      </p:pic>
      <p:sp>
        <p:nvSpPr>
          <p:cNvPr id="7" name="TextBox 6">
            <a:extLst>
              <a:ext uri="{FF2B5EF4-FFF2-40B4-BE49-F238E27FC236}">
                <a16:creationId xmlns:a16="http://schemas.microsoft.com/office/drawing/2014/main" id="{DEC1AEAD-7ECA-664C-972D-368427EF2FFF}"/>
              </a:ext>
            </a:extLst>
          </p:cNvPr>
          <p:cNvSpPr txBox="1"/>
          <p:nvPr/>
        </p:nvSpPr>
        <p:spPr>
          <a:xfrm>
            <a:off x="7039673" y="2512308"/>
            <a:ext cx="4364050" cy="369332"/>
          </a:xfrm>
          <a:prstGeom prst="rect">
            <a:avLst/>
          </a:prstGeom>
          <a:noFill/>
        </p:spPr>
        <p:txBody>
          <a:bodyPr wrap="square" rtlCol="0">
            <a:spAutoFit/>
          </a:bodyPr>
          <a:lstStyle/>
          <a:p>
            <a:pPr algn="ctr"/>
            <a:r>
              <a:rPr kumimoji="1" lang="zh-CN" altLang="en-US" b="1" dirty="0">
                <a:solidFill>
                  <a:schemeClr val="accent1"/>
                </a:solidFill>
                <a:ea typeface="Heiti SC Light" charset="-122"/>
              </a:rPr>
              <a:t>电源毛刺故障注入设备与效果示例</a:t>
            </a:r>
            <a:endParaRPr kumimoji="1" lang="en-US" altLang="zh-CN" b="1" dirty="0">
              <a:solidFill>
                <a:schemeClr val="accent1"/>
              </a:solidFill>
              <a:ea typeface="Heiti SC Light" charset="-122"/>
            </a:endParaRPr>
          </a:p>
        </p:txBody>
      </p:sp>
      <p:sp>
        <p:nvSpPr>
          <p:cNvPr id="9" name="文本框 8">
            <a:extLst>
              <a:ext uri="{FF2B5EF4-FFF2-40B4-BE49-F238E27FC236}">
                <a16:creationId xmlns:a16="http://schemas.microsoft.com/office/drawing/2014/main" id="{42B56307-C76F-9146-34F2-98116DE0D195}"/>
              </a:ext>
            </a:extLst>
          </p:cNvPr>
          <p:cNvSpPr txBox="1"/>
          <p:nvPr/>
        </p:nvSpPr>
        <p:spPr>
          <a:xfrm>
            <a:off x="529046" y="1081492"/>
            <a:ext cx="5566954" cy="5109091"/>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目标：</a:t>
            </a:r>
            <a:r>
              <a:rPr lang="en-US" altLang="zh-CN" dirty="0" err="1">
                <a:latin typeface="+mn-ea"/>
                <a:ea typeface="+mn-ea"/>
              </a:rPr>
              <a:t>Silvercard</a:t>
            </a:r>
            <a:r>
              <a:rPr lang="en-US" altLang="zh-CN" dirty="0">
                <a:latin typeface="+mn-ea"/>
                <a:ea typeface="+mn-ea"/>
              </a:rPr>
              <a:t> PIC16F877</a:t>
            </a:r>
            <a:r>
              <a:rPr lang="zh-CN" altLang="en-US" dirty="0">
                <a:latin typeface="+mn-ea"/>
                <a:ea typeface="+mn-ea"/>
              </a:rPr>
              <a:t>智能卡</a:t>
            </a: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AES</a:t>
            </a:r>
            <a:r>
              <a:rPr lang="zh-CN" altLang="en-US" dirty="0">
                <a:latin typeface="+mn-ea"/>
                <a:ea typeface="+mn-ea"/>
              </a:rPr>
              <a:t>算法伪代码：</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input(</a:t>
            </a:r>
            <a:r>
              <a:rPr lang="zh-CN" altLang="en-US" dirty="0">
                <a:latin typeface="+mn-ea"/>
                <a:ea typeface="+mn-ea"/>
              </a:rPr>
              <a:t>明文</a:t>
            </a:r>
            <a:r>
              <a:rPr lang="en-US" altLang="zh-CN" dirty="0">
                <a:latin typeface="+mn-ea"/>
                <a:ea typeface="+mn-ea"/>
              </a:rPr>
              <a:t>, </a:t>
            </a:r>
            <a:r>
              <a:rPr lang="zh-CN" altLang="en-US" dirty="0">
                <a:latin typeface="+mn-ea"/>
                <a:ea typeface="+mn-ea"/>
              </a:rPr>
              <a:t>密钥</a:t>
            </a:r>
            <a:r>
              <a:rPr lang="en-US" altLang="zh-CN"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err="1">
                <a:latin typeface="+mn-ea"/>
                <a:ea typeface="+mn-ea"/>
              </a:rPr>
              <a:t>AddRoundKey</a:t>
            </a:r>
            <a:r>
              <a:rPr lang="en-US" altLang="zh-CN"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for (round = 1; round &lt;= 10; round ++)</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    </a:t>
            </a:r>
            <a:r>
              <a:rPr lang="en-US" altLang="zh-CN" dirty="0" err="1">
                <a:latin typeface="+mn-ea"/>
                <a:ea typeface="+mn-ea"/>
              </a:rPr>
              <a:t>SubByte</a:t>
            </a:r>
            <a:r>
              <a:rPr lang="en-US" altLang="zh-CN"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    </a:t>
            </a:r>
            <a:r>
              <a:rPr lang="en-US" altLang="zh-CN" dirty="0" err="1">
                <a:latin typeface="+mn-ea"/>
                <a:ea typeface="+mn-ea"/>
              </a:rPr>
              <a:t>ShiftRows</a:t>
            </a:r>
            <a:r>
              <a:rPr lang="en-US" altLang="zh-CN"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    if (round != 10) </a:t>
            </a:r>
            <a:r>
              <a:rPr lang="en-US" altLang="zh-CN" dirty="0" err="1">
                <a:latin typeface="+mn-ea"/>
                <a:ea typeface="+mn-ea"/>
              </a:rPr>
              <a:t>MixColumns</a:t>
            </a:r>
            <a:r>
              <a:rPr lang="en-US" altLang="zh-CN"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    </a:t>
            </a:r>
            <a:r>
              <a:rPr lang="en-US" altLang="zh-CN" dirty="0" err="1">
                <a:latin typeface="+mn-ea"/>
                <a:ea typeface="+mn-ea"/>
              </a:rPr>
              <a:t>AddRoundKey</a:t>
            </a:r>
            <a:r>
              <a:rPr lang="en-US" altLang="zh-CN"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	       </a:t>
            </a:r>
            <a:r>
              <a:rPr lang="zh-CN" altLang="en-US" b="1" dirty="0">
                <a:solidFill>
                  <a:srgbClr val="C00000"/>
                </a:solidFill>
                <a:latin typeface="+mn-ea"/>
                <a:ea typeface="+mn-ea"/>
              </a:rPr>
              <a:t>←</a:t>
            </a:r>
            <a:r>
              <a:rPr lang="en-US" altLang="zh-CN" b="1" dirty="0">
                <a:solidFill>
                  <a:srgbClr val="C00000"/>
                </a:solidFill>
                <a:latin typeface="+mn-ea"/>
                <a:ea typeface="+mn-ea"/>
              </a:rPr>
              <a:t> inject a fault when round = 1</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err="1">
                <a:latin typeface="+mn-ea"/>
                <a:ea typeface="+mn-ea"/>
              </a:rPr>
              <a:t>printf</a:t>
            </a:r>
            <a:r>
              <a:rPr lang="en-US" altLang="zh-CN" dirty="0">
                <a:latin typeface="+mn-ea"/>
                <a:ea typeface="+mn-ea"/>
              </a:rPr>
              <a:t>(</a:t>
            </a:r>
            <a:r>
              <a:rPr lang="zh-CN" altLang="en-US" dirty="0">
                <a:latin typeface="+mn-ea"/>
                <a:ea typeface="+mn-ea"/>
              </a:rPr>
              <a:t>密文</a:t>
            </a:r>
            <a:r>
              <a:rPr lang="en-US" altLang="zh-CN" dirty="0">
                <a:latin typeface="+mn-ea"/>
                <a:ea typeface="+mn-ea"/>
              </a:rPr>
              <a:t>);</a:t>
            </a:r>
          </a:p>
        </p:txBody>
      </p:sp>
      <p:grpSp>
        <p:nvGrpSpPr>
          <p:cNvPr id="14" name="组合 13">
            <a:extLst>
              <a:ext uri="{FF2B5EF4-FFF2-40B4-BE49-F238E27FC236}">
                <a16:creationId xmlns:a16="http://schemas.microsoft.com/office/drawing/2014/main" id="{42C7EFA6-D7B2-E954-E922-10E4EF79C431}"/>
              </a:ext>
            </a:extLst>
          </p:cNvPr>
          <p:cNvGrpSpPr/>
          <p:nvPr/>
        </p:nvGrpSpPr>
        <p:grpSpPr>
          <a:xfrm>
            <a:off x="6763204" y="863604"/>
            <a:ext cx="4916990" cy="1794788"/>
            <a:chOff x="6373205" y="827166"/>
            <a:chExt cx="5116637" cy="1867664"/>
          </a:xfrm>
        </p:grpSpPr>
        <p:pic>
          <p:nvPicPr>
            <p:cNvPr id="6" name="Picture 92" descr="http://www.limited-entropy.com/wp-content/uploads/2012/09/chart_1.png">
              <a:extLst>
                <a:ext uri="{FF2B5EF4-FFF2-40B4-BE49-F238E27FC236}">
                  <a16:creationId xmlns:a16="http://schemas.microsoft.com/office/drawing/2014/main" id="{E1FE206E-D00D-3C52-AB34-FB2E5F5D41C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624" t="16685" r="28873" b="25178"/>
            <a:stretch/>
          </p:blipFill>
          <p:spPr bwMode="auto">
            <a:xfrm>
              <a:off x="8450361" y="827166"/>
              <a:ext cx="3039481" cy="1867664"/>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060D8040-2942-362D-44FA-C604AFBC65CD}"/>
                </a:ext>
              </a:extLst>
            </p:cNvPr>
            <p:cNvPicPr>
              <a:picLocks noChangeAspect="1"/>
            </p:cNvPicPr>
            <p:nvPr/>
          </p:nvPicPr>
          <p:blipFill>
            <a:blip r:embed="rId5"/>
            <a:stretch>
              <a:fillRect/>
            </a:stretch>
          </p:blipFill>
          <p:spPr>
            <a:xfrm>
              <a:off x="6373205" y="904699"/>
              <a:ext cx="2022787" cy="1607609"/>
            </a:xfrm>
            <a:prstGeom prst="rect">
              <a:avLst/>
            </a:prstGeom>
          </p:spPr>
        </p:pic>
      </p:grpSp>
    </p:spTree>
    <p:extLst>
      <p:ext uri="{BB962C8B-B14F-4D97-AF65-F5344CB8AC3E}">
        <p14:creationId xmlns:p14="http://schemas.microsoft.com/office/powerpoint/2010/main" val="2758650040"/>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3.4</a:t>
            </a:r>
            <a:r>
              <a:rPr lang="zh-CN" altLang="en-US" dirty="0"/>
              <a:t>：冷启动攻击（数据保持攻击）</a:t>
            </a:r>
          </a:p>
        </p:txBody>
      </p:sp>
      <p:sp>
        <p:nvSpPr>
          <p:cNvPr id="49" name="矩形 48">
            <a:extLst>
              <a:ext uri="{FF2B5EF4-FFF2-40B4-BE49-F238E27FC236}">
                <a16:creationId xmlns:a16="http://schemas.microsoft.com/office/drawing/2014/main" id="{B7CD7B8E-EA58-555F-B2FA-B3413BF1BC00}"/>
              </a:ext>
            </a:extLst>
          </p:cNvPr>
          <p:cNvSpPr>
            <a:spLocks noChangeArrowheads="1"/>
          </p:cNvSpPr>
          <p:nvPr/>
        </p:nvSpPr>
        <p:spPr bwMode="auto">
          <a:xfrm>
            <a:off x="4635030" y="5821251"/>
            <a:ext cx="5118709"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内存拆下</a:t>
            </a:r>
            <a:r>
              <a:rPr kumimoji="1" lang="en-US" altLang="zh-CN" b="1" dirty="0">
                <a:solidFill>
                  <a:schemeClr val="accent1"/>
                </a:solidFill>
                <a:ea typeface="Heiti SC Light" charset="-122"/>
              </a:rPr>
              <a:t>5</a:t>
            </a:r>
            <a:r>
              <a:rPr kumimoji="1" lang="zh-CN" altLang="en-US" b="1" dirty="0">
                <a:solidFill>
                  <a:schemeClr val="accent1"/>
                </a:solidFill>
                <a:ea typeface="Heiti SC Light" charset="-122"/>
              </a:rPr>
              <a:t>秒、</a:t>
            </a:r>
            <a:r>
              <a:rPr kumimoji="1" lang="en-US" altLang="zh-CN" b="1" dirty="0">
                <a:solidFill>
                  <a:schemeClr val="accent1"/>
                </a:solidFill>
                <a:ea typeface="Heiti SC Light" charset="-122"/>
              </a:rPr>
              <a:t>30</a:t>
            </a:r>
            <a:r>
              <a:rPr kumimoji="1" lang="zh-CN" altLang="en-US" b="1" dirty="0">
                <a:solidFill>
                  <a:schemeClr val="accent1"/>
                </a:solidFill>
                <a:ea typeface="Heiti SC Light" charset="-122"/>
              </a:rPr>
              <a:t>秒、</a:t>
            </a:r>
            <a:r>
              <a:rPr kumimoji="1" lang="en-US" altLang="zh-CN" b="1" dirty="0">
                <a:solidFill>
                  <a:schemeClr val="accent1"/>
                </a:solidFill>
                <a:ea typeface="Heiti SC Light" charset="-122"/>
              </a:rPr>
              <a:t>60</a:t>
            </a:r>
            <a:r>
              <a:rPr kumimoji="1" lang="zh-CN" altLang="en-US" b="1" dirty="0">
                <a:solidFill>
                  <a:schemeClr val="accent1"/>
                </a:solidFill>
                <a:ea typeface="Heiti SC Light" charset="-122"/>
              </a:rPr>
              <a:t>秒、</a:t>
            </a:r>
            <a:r>
              <a:rPr kumimoji="1" lang="en-US" altLang="zh-CN" b="1" dirty="0">
                <a:solidFill>
                  <a:schemeClr val="accent1"/>
                </a:solidFill>
                <a:ea typeface="Heiti SC Light" charset="-122"/>
              </a:rPr>
              <a:t>5</a:t>
            </a:r>
            <a:r>
              <a:rPr kumimoji="1" lang="zh-CN" altLang="en-US" b="1" dirty="0">
                <a:solidFill>
                  <a:schemeClr val="accent1"/>
                </a:solidFill>
                <a:ea typeface="Heiti SC Light" charset="-122"/>
              </a:rPr>
              <a:t>分钟后恢复的图片</a:t>
            </a:r>
          </a:p>
        </p:txBody>
      </p:sp>
      <p:sp>
        <p:nvSpPr>
          <p:cNvPr id="57" name="矩形 56">
            <a:extLst>
              <a:ext uri="{FF2B5EF4-FFF2-40B4-BE49-F238E27FC236}">
                <a16:creationId xmlns:a16="http://schemas.microsoft.com/office/drawing/2014/main" id="{198D2566-49B1-763E-01C7-2E619AA27176}"/>
              </a:ext>
            </a:extLst>
          </p:cNvPr>
          <p:cNvSpPr>
            <a:spLocks noChangeArrowheads="1"/>
          </p:cNvSpPr>
          <p:nvPr/>
        </p:nvSpPr>
        <p:spPr bwMode="auto">
          <a:xfrm>
            <a:off x="1824357" y="5821251"/>
            <a:ext cx="2031325"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拆下内存读取密钥</a:t>
            </a:r>
          </a:p>
        </p:txBody>
      </p:sp>
      <p:pic>
        <p:nvPicPr>
          <p:cNvPr id="3" name="Picture 5" descr="memory_8">
            <a:extLst>
              <a:ext uri="{FF2B5EF4-FFF2-40B4-BE49-F238E27FC236}">
                <a16:creationId xmlns:a16="http://schemas.microsoft.com/office/drawing/2014/main" id="{2F8BB9A1-C905-B048-527F-9B3D6E81D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74631" y="3523230"/>
            <a:ext cx="1530779" cy="229802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7" descr="memory_2">
            <a:extLst>
              <a:ext uri="{FF2B5EF4-FFF2-40B4-BE49-F238E27FC236}">
                <a16:creationId xmlns:a16="http://schemas.microsoft.com/office/drawing/2014/main" id="{DAFFFE82-80B8-4D39-405E-E00046C63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74631" y="1031015"/>
            <a:ext cx="2937227" cy="195672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memory_5">
            <a:extLst>
              <a:ext uri="{FF2B5EF4-FFF2-40B4-BE49-F238E27FC236}">
                <a16:creationId xmlns:a16="http://schemas.microsoft.com/office/drawing/2014/main" id="{9486F408-6B25-3BF7-33B4-21DF1A510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7206222" y="1008630"/>
            <a:ext cx="2961552" cy="19727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矩形 7">
            <a:extLst>
              <a:ext uri="{FF2B5EF4-FFF2-40B4-BE49-F238E27FC236}">
                <a16:creationId xmlns:a16="http://schemas.microsoft.com/office/drawing/2014/main" id="{8B9830D2-F5DE-AFF7-7DE2-B5869BA7EF2B}"/>
              </a:ext>
            </a:extLst>
          </p:cNvPr>
          <p:cNvSpPr>
            <a:spLocks noChangeArrowheads="1"/>
          </p:cNvSpPr>
          <p:nvPr/>
        </p:nvSpPr>
        <p:spPr bwMode="auto">
          <a:xfrm>
            <a:off x="7147153" y="2999249"/>
            <a:ext cx="3079690"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计算机内存急速冷却到</a:t>
            </a:r>
            <a:r>
              <a:rPr kumimoji="1" lang="en-US" altLang="zh-CN" b="1" dirty="0">
                <a:solidFill>
                  <a:schemeClr val="accent1"/>
                </a:solidFill>
                <a:ea typeface="Heiti SC Light" charset="-122"/>
              </a:rPr>
              <a:t>-50</a:t>
            </a:r>
            <a:r>
              <a:rPr kumimoji="1" lang="zh-CN" altLang="en-US" b="1" dirty="0">
                <a:solidFill>
                  <a:schemeClr val="accent1"/>
                </a:solidFill>
                <a:ea typeface="Heiti SC Light" charset="-122"/>
              </a:rPr>
              <a:t>℃</a:t>
            </a:r>
          </a:p>
        </p:txBody>
      </p:sp>
      <p:sp>
        <p:nvSpPr>
          <p:cNvPr id="9" name="矩形 8">
            <a:extLst>
              <a:ext uri="{FF2B5EF4-FFF2-40B4-BE49-F238E27FC236}">
                <a16:creationId xmlns:a16="http://schemas.microsoft.com/office/drawing/2014/main" id="{4DAFD00F-104A-0770-990D-C166ADB77A14}"/>
              </a:ext>
            </a:extLst>
          </p:cNvPr>
          <p:cNvSpPr>
            <a:spLocks noChangeArrowheads="1"/>
          </p:cNvSpPr>
          <p:nvPr/>
        </p:nvSpPr>
        <p:spPr bwMode="auto">
          <a:xfrm>
            <a:off x="2296749" y="2999249"/>
            <a:ext cx="2492990"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用液态氮喷计算机内存</a:t>
            </a:r>
          </a:p>
        </p:txBody>
      </p:sp>
      <p:pic>
        <p:nvPicPr>
          <p:cNvPr id="11" name="图片 10">
            <a:extLst>
              <a:ext uri="{FF2B5EF4-FFF2-40B4-BE49-F238E27FC236}">
                <a16:creationId xmlns:a16="http://schemas.microsoft.com/office/drawing/2014/main" id="{D11577B4-D428-F8A7-3BA5-8E74895A993A}"/>
              </a:ext>
            </a:extLst>
          </p:cNvPr>
          <p:cNvPicPr>
            <a:picLocks noChangeAspect="1"/>
          </p:cNvPicPr>
          <p:nvPr/>
        </p:nvPicPr>
        <p:blipFill>
          <a:blip r:embed="rId6"/>
          <a:stretch>
            <a:fillRect/>
          </a:stretch>
        </p:blipFill>
        <p:spPr>
          <a:xfrm>
            <a:off x="4161927" y="3498661"/>
            <a:ext cx="6064916" cy="2365796"/>
          </a:xfrm>
          <a:prstGeom prst="rect">
            <a:avLst/>
          </a:prstGeom>
        </p:spPr>
      </p:pic>
      <p:sp>
        <p:nvSpPr>
          <p:cNvPr id="14" name="矩形 13">
            <a:extLst>
              <a:ext uri="{FF2B5EF4-FFF2-40B4-BE49-F238E27FC236}">
                <a16:creationId xmlns:a16="http://schemas.microsoft.com/office/drawing/2014/main" id="{E851D8F9-736C-3D4D-0F5A-8EA88708BA9E}"/>
              </a:ext>
            </a:extLst>
          </p:cNvPr>
          <p:cNvSpPr/>
          <p:nvPr/>
        </p:nvSpPr>
        <p:spPr>
          <a:xfrm>
            <a:off x="418237" y="6349811"/>
            <a:ext cx="10848477" cy="338554"/>
          </a:xfrm>
          <a:prstGeom prst="rect">
            <a:avLst/>
          </a:prstGeom>
          <a:solidFill>
            <a:schemeClr val="bg1"/>
          </a:solidFill>
        </p:spPr>
        <p:txBody>
          <a:bodyPr wrap="square">
            <a:spAutoFit/>
          </a:bodyPr>
          <a:lstStyle/>
          <a:p>
            <a:pPr marL="285750" indent="-285750">
              <a:spcBef>
                <a:spcPts val="600"/>
              </a:spcBef>
              <a:spcAft>
                <a:spcPts val="600"/>
              </a:spcAft>
              <a:buFont typeface="Wingdings" panose="05000000000000000000" pitchFamily="2" charset="2"/>
              <a:buChar char="Ø"/>
            </a:pPr>
            <a:r>
              <a:rPr lang="en-US" altLang="zh-CN" sz="1600" b="1" dirty="0" err="1">
                <a:latin typeface="Times New Roman" panose="02020603050405020304" pitchFamily="18" charset="0"/>
                <a:cs typeface="Times New Roman" panose="02020603050405020304" pitchFamily="18" charset="0"/>
              </a:rPr>
              <a:t>Halderman</a:t>
            </a:r>
            <a:r>
              <a:rPr lang="en-US" altLang="zh-CN" sz="1600" b="1" dirty="0">
                <a:latin typeface="Times New Roman" panose="02020603050405020304" pitchFamily="18" charset="0"/>
                <a:cs typeface="Times New Roman" panose="02020603050405020304" pitchFamily="18" charset="0"/>
              </a:rPr>
              <a:t>, </a:t>
            </a:r>
            <a:r>
              <a:rPr lang="en-US" altLang="zh-CN" sz="1600" b="1">
                <a:latin typeface="Times New Roman" panose="02020603050405020304" pitchFamily="18" charset="0"/>
                <a:cs typeface="Times New Roman" panose="02020603050405020304" pitchFamily="18" charset="0"/>
              </a:rPr>
              <a:t>et al. </a:t>
            </a:r>
            <a:r>
              <a:rPr lang="en-US" altLang="zh-CN" sz="1600" b="1" dirty="0">
                <a:latin typeface="Times New Roman" panose="02020603050405020304" pitchFamily="18" charset="0"/>
                <a:cs typeface="Times New Roman" panose="02020603050405020304" pitchFamily="18" charset="0"/>
              </a:rPr>
              <a:t>Lest We Remember: Cold Boot Attacks on </a:t>
            </a:r>
            <a:r>
              <a:rPr lang="en-US" altLang="zh-CN" sz="1600" b="1">
                <a:latin typeface="Times New Roman" panose="02020603050405020304" pitchFamily="18" charset="0"/>
                <a:cs typeface="Times New Roman" panose="02020603050405020304" pitchFamily="18" charset="0"/>
              </a:rPr>
              <a:t>Encryption Keys.</a:t>
            </a:r>
            <a:r>
              <a:rPr lang="zh-CN" altLang="en-US" sz="1600" b="1">
                <a:latin typeface="Times New Roman" panose="02020603050405020304" pitchFamily="18" charset="0"/>
                <a:cs typeface="Times New Roman" panose="02020603050405020304" pitchFamily="18" charset="0"/>
              </a:rPr>
              <a:t> </a:t>
            </a:r>
            <a:r>
              <a:rPr lang="en-US" altLang="zh-CN" sz="1600" b="1">
                <a:latin typeface="Times New Roman" panose="02020603050405020304" pitchFamily="18" charset="0"/>
                <a:cs typeface="Times New Roman" panose="02020603050405020304" pitchFamily="18" charset="0"/>
              </a:rPr>
              <a:t>USENIX 2008.</a:t>
            </a:r>
            <a:endParaRPr lang="en-US" altLang="zh-C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455610"/>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3.5</a:t>
            </a:r>
            <a:r>
              <a:rPr lang="zh-CN" altLang="en-US" dirty="0"/>
              <a:t>：飞利浦智能灯的“通用”密钥</a:t>
            </a:r>
          </a:p>
        </p:txBody>
      </p:sp>
      <p:sp>
        <p:nvSpPr>
          <p:cNvPr id="14" name="矩形 13">
            <a:extLst>
              <a:ext uri="{FF2B5EF4-FFF2-40B4-BE49-F238E27FC236}">
                <a16:creationId xmlns:a16="http://schemas.microsoft.com/office/drawing/2014/main" id="{E851D8F9-736C-3D4D-0F5A-8EA88708BA9E}"/>
              </a:ext>
            </a:extLst>
          </p:cNvPr>
          <p:cNvSpPr/>
          <p:nvPr/>
        </p:nvSpPr>
        <p:spPr>
          <a:xfrm>
            <a:off x="418237" y="6349811"/>
            <a:ext cx="10848477" cy="338554"/>
          </a:xfrm>
          <a:prstGeom prst="rect">
            <a:avLst/>
          </a:prstGeom>
          <a:solidFill>
            <a:schemeClr val="bg1"/>
          </a:solidFill>
        </p:spPr>
        <p:txBody>
          <a:bodyPr wrap="square">
            <a:spAutoFit/>
          </a:bodyPr>
          <a:lstStyle/>
          <a:p>
            <a:pPr marL="285750" indent="-285750">
              <a:spcBef>
                <a:spcPts val="600"/>
              </a:spcBef>
              <a:spcAft>
                <a:spcPts val="600"/>
              </a:spcAft>
              <a:buFont typeface="Wingdings" panose="05000000000000000000" pitchFamily="2" charset="2"/>
              <a:buChar char="Ø"/>
            </a:pPr>
            <a:r>
              <a:rPr lang="en-US" altLang="zh-CN" sz="1600" b="1">
                <a:latin typeface="Times New Roman" panose="02020603050405020304" pitchFamily="18" charset="0"/>
                <a:cs typeface="Times New Roman" panose="02020603050405020304" pitchFamily="18" charset="0"/>
              </a:rPr>
              <a:t>E. </a:t>
            </a:r>
            <a:r>
              <a:rPr lang="en-US" altLang="zh-CN" sz="1600" b="1" dirty="0">
                <a:latin typeface="Times New Roman" panose="02020603050405020304" pitchFamily="18" charset="0"/>
                <a:cs typeface="Times New Roman" panose="02020603050405020304" pitchFamily="18" charset="0"/>
              </a:rPr>
              <a:t>Ronen, </a:t>
            </a:r>
            <a:r>
              <a:rPr lang="en-US" altLang="zh-CN" sz="1600" b="1">
                <a:latin typeface="Times New Roman" panose="02020603050405020304" pitchFamily="18" charset="0"/>
                <a:cs typeface="Times New Roman" panose="02020603050405020304" pitchFamily="18" charset="0"/>
              </a:rPr>
              <a:t>et al. </a:t>
            </a:r>
            <a:r>
              <a:rPr lang="en-US" altLang="zh-CN" sz="1600" b="1" dirty="0">
                <a:latin typeface="Times New Roman" panose="02020603050405020304" pitchFamily="18" charset="0"/>
                <a:cs typeface="Times New Roman" panose="02020603050405020304" pitchFamily="18" charset="0"/>
              </a:rPr>
              <a:t>IoT Goes Nuclear: Creating a ZigBee Chain Reaction, IEEE S&amp;</a:t>
            </a:r>
            <a:r>
              <a:rPr lang="en-US" altLang="zh-CN" sz="1600" b="1">
                <a:latin typeface="Times New Roman" panose="02020603050405020304" pitchFamily="18" charset="0"/>
                <a:cs typeface="Times New Roman" panose="02020603050405020304" pitchFamily="18" charset="0"/>
              </a:rPr>
              <a:t>P 2017.</a:t>
            </a:r>
            <a:endParaRPr lang="en-US" altLang="zh-CN" sz="16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EA6BC1D-9E35-B8FB-7B52-EACC137F3AC1}"/>
              </a:ext>
            </a:extLst>
          </p:cNvPr>
          <p:cNvPicPr>
            <a:picLocks noChangeAspect="1"/>
          </p:cNvPicPr>
          <p:nvPr/>
        </p:nvPicPr>
        <p:blipFill rotWithShape="1">
          <a:blip r:embed="rId3"/>
          <a:srcRect l="11520"/>
          <a:stretch/>
        </p:blipFill>
        <p:spPr>
          <a:xfrm>
            <a:off x="8956772" y="833435"/>
            <a:ext cx="2540142" cy="1383635"/>
          </a:xfrm>
          <a:prstGeom prst="rect">
            <a:avLst/>
          </a:prstGeom>
        </p:spPr>
      </p:pic>
      <p:pic>
        <p:nvPicPr>
          <p:cNvPr id="5" name="图片 4">
            <a:extLst>
              <a:ext uri="{FF2B5EF4-FFF2-40B4-BE49-F238E27FC236}">
                <a16:creationId xmlns:a16="http://schemas.microsoft.com/office/drawing/2014/main" id="{74070D7B-2537-6768-EF50-7E9C4865ED1C}"/>
              </a:ext>
            </a:extLst>
          </p:cNvPr>
          <p:cNvPicPr>
            <a:picLocks noChangeAspect="1"/>
          </p:cNvPicPr>
          <p:nvPr/>
        </p:nvPicPr>
        <p:blipFill rotWithShape="1">
          <a:blip r:embed="rId4"/>
          <a:srcRect l="17018"/>
          <a:stretch/>
        </p:blipFill>
        <p:spPr>
          <a:xfrm>
            <a:off x="8930699" y="2321307"/>
            <a:ext cx="2592288" cy="1624961"/>
          </a:xfrm>
          <a:prstGeom prst="rect">
            <a:avLst/>
          </a:prstGeom>
        </p:spPr>
      </p:pic>
      <p:pic>
        <p:nvPicPr>
          <p:cNvPr id="10" name="图片 9">
            <a:extLst>
              <a:ext uri="{FF2B5EF4-FFF2-40B4-BE49-F238E27FC236}">
                <a16:creationId xmlns:a16="http://schemas.microsoft.com/office/drawing/2014/main" id="{B5DA8F51-6349-356D-704A-A3902C4D5DBA}"/>
              </a:ext>
            </a:extLst>
          </p:cNvPr>
          <p:cNvPicPr>
            <a:picLocks noChangeAspect="1"/>
          </p:cNvPicPr>
          <p:nvPr/>
        </p:nvPicPr>
        <p:blipFill>
          <a:blip r:embed="rId5"/>
          <a:stretch>
            <a:fillRect/>
          </a:stretch>
        </p:blipFill>
        <p:spPr>
          <a:xfrm>
            <a:off x="9384841" y="4046523"/>
            <a:ext cx="1684005" cy="2725429"/>
          </a:xfrm>
          <a:prstGeom prst="rect">
            <a:avLst/>
          </a:prstGeom>
        </p:spPr>
      </p:pic>
      <p:sp>
        <p:nvSpPr>
          <p:cNvPr id="12" name="文本框 11">
            <a:extLst>
              <a:ext uri="{FF2B5EF4-FFF2-40B4-BE49-F238E27FC236}">
                <a16:creationId xmlns:a16="http://schemas.microsoft.com/office/drawing/2014/main" id="{DA661604-445A-6C04-8AD5-21A27AF74775}"/>
              </a:ext>
            </a:extLst>
          </p:cNvPr>
          <p:cNvSpPr txBox="1"/>
          <p:nvPr/>
        </p:nvSpPr>
        <p:spPr>
          <a:xfrm>
            <a:off x="529046" y="1081492"/>
            <a:ext cx="7765868" cy="4647426"/>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攻击步骤：</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利用侧信道攻击恢复</a:t>
            </a:r>
            <a:r>
              <a:rPr lang="en-US" altLang="zh-CN" dirty="0">
                <a:latin typeface="+mn-ea"/>
                <a:ea typeface="+mn-ea"/>
              </a:rPr>
              <a:t>AES</a:t>
            </a:r>
            <a:r>
              <a:rPr lang="zh-CN" altLang="en-US" dirty="0">
                <a:latin typeface="+mn-ea"/>
                <a:ea typeface="+mn-ea"/>
              </a:rPr>
              <a:t>算法密钥</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发现：</a:t>
            </a:r>
            <a:r>
              <a:rPr lang="zh-CN" altLang="en-US" b="1" dirty="0">
                <a:solidFill>
                  <a:srgbClr val="C00000"/>
                </a:solidFill>
                <a:latin typeface="+mn-ea"/>
                <a:ea typeface="+mn-ea"/>
              </a:rPr>
              <a:t>所有灯的密钥居然相同</a:t>
            </a:r>
            <a:r>
              <a:rPr lang="zh-CN" altLang="en-US"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利用设备的临近检测漏洞重置并接管一个智能灯</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利用级联效应，每个智能灯通过软件</a:t>
            </a:r>
            <a:r>
              <a:rPr lang="en-US" altLang="zh-CN" dirty="0">
                <a:latin typeface="+mn-ea"/>
                <a:ea typeface="+mn-ea"/>
              </a:rPr>
              <a:t>OTA</a:t>
            </a:r>
            <a:r>
              <a:rPr lang="zh-CN" altLang="en-US" dirty="0">
                <a:latin typeface="+mn-ea"/>
                <a:ea typeface="+mn-ea"/>
              </a:rPr>
              <a:t>更新的方式不断地感染附近的智能灯</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攻击效果：</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利用一架装有</a:t>
            </a:r>
            <a:r>
              <a:rPr lang="en-US" altLang="zh-CN" dirty="0">
                <a:latin typeface="+mn-ea"/>
                <a:ea typeface="+mn-ea"/>
              </a:rPr>
              <a:t>ZigBee</a:t>
            </a:r>
            <a:r>
              <a:rPr lang="zh-CN" altLang="en-US" dirty="0">
                <a:latin typeface="+mn-ea"/>
                <a:ea typeface="+mn-ea"/>
              </a:rPr>
              <a:t>通信设备的无人机，可</a:t>
            </a:r>
            <a:r>
              <a:rPr lang="zh-CN" altLang="en-US" b="1" dirty="0">
                <a:solidFill>
                  <a:srgbClr val="C00000"/>
                </a:solidFill>
                <a:latin typeface="+mn-ea"/>
                <a:ea typeface="+mn-ea"/>
              </a:rPr>
              <a:t>在</a:t>
            </a:r>
            <a:r>
              <a:rPr lang="en-US" altLang="zh-CN" b="1" dirty="0">
                <a:solidFill>
                  <a:srgbClr val="C00000"/>
                </a:solidFill>
                <a:latin typeface="+mn-ea"/>
                <a:ea typeface="+mn-ea"/>
              </a:rPr>
              <a:t>400</a:t>
            </a:r>
            <a:r>
              <a:rPr lang="zh-CN" altLang="en-US" b="1" dirty="0">
                <a:solidFill>
                  <a:srgbClr val="C00000"/>
                </a:solidFill>
                <a:latin typeface="+mn-ea"/>
                <a:ea typeface="+mn-ea"/>
              </a:rPr>
              <a:t>米外完全控制目标场所内的所有智能灯</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根据渗流理论，如果城市中智能灯的密度高于某一阈值，攻击者可能会造成城市级别的安全威胁</a:t>
            </a:r>
          </a:p>
          <a:p>
            <a:pPr marL="342900" indent="-342900" algn="just" eaLnBrk="1">
              <a:spcBef>
                <a:spcPts val="600"/>
              </a:spcBef>
              <a:spcAft>
                <a:spcPts val="600"/>
              </a:spcAft>
              <a:buClr>
                <a:schemeClr val="tx2"/>
              </a:buClr>
              <a:buFont typeface="Wingdings" panose="05000000000000000000" pitchFamily="2" charset="2"/>
              <a:buChar char="n"/>
            </a:pPr>
            <a:endParaRPr lang="zh-CN" altLang="en-US" dirty="0">
              <a:latin typeface="+mn-ea"/>
              <a:ea typeface="+mn-ea"/>
            </a:endParaRPr>
          </a:p>
        </p:txBody>
      </p:sp>
    </p:spTree>
    <p:extLst>
      <p:ext uri="{BB962C8B-B14F-4D97-AF65-F5344CB8AC3E}">
        <p14:creationId xmlns:p14="http://schemas.microsoft.com/office/powerpoint/2010/main" val="2399810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69866-50DD-299A-8AE1-F1BB5CBA8FB2}"/>
              </a:ext>
            </a:extLst>
          </p:cNvPr>
          <p:cNvSpPr>
            <a:spLocks noGrp="1"/>
          </p:cNvSpPr>
          <p:nvPr>
            <p:ph type="title"/>
          </p:nvPr>
        </p:nvSpPr>
        <p:spPr/>
        <p:txBody>
          <a:bodyPr/>
          <a:lstStyle/>
          <a:p>
            <a:r>
              <a:rPr lang="zh-CN" altLang="en-US"/>
              <a:t>案例</a:t>
            </a:r>
            <a:r>
              <a:rPr lang="en-US" altLang="zh-CN"/>
              <a:t>3.6</a:t>
            </a:r>
            <a:r>
              <a:rPr lang="zh-CN" altLang="en-US" dirty="0"/>
              <a:t>：用恶意软件提取密钥</a:t>
            </a:r>
          </a:p>
        </p:txBody>
      </p:sp>
      <p:sp>
        <p:nvSpPr>
          <p:cNvPr id="5" name="文本框 4">
            <a:extLst>
              <a:ext uri="{FF2B5EF4-FFF2-40B4-BE49-F238E27FC236}">
                <a16:creationId xmlns:a16="http://schemas.microsoft.com/office/drawing/2014/main" id="{23963E42-A75D-DBBE-52B6-947B5DDAE1C4}"/>
              </a:ext>
            </a:extLst>
          </p:cNvPr>
          <p:cNvSpPr txBox="1"/>
          <p:nvPr/>
        </p:nvSpPr>
        <p:spPr>
          <a:xfrm>
            <a:off x="529045" y="1081492"/>
            <a:ext cx="10833719" cy="5139869"/>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新华网旧金山</a:t>
            </a:r>
            <a:r>
              <a:rPr lang="en-US" altLang="zh-CN" dirty="0">
                <a:latin typeface="+mn-ea"/>
                <a:ea typeface="+mn-ea"/>
              </a:rPr>
              <a:t>2015</a:t>
            </a:r>
            <a:r>
              <a:rPr lang="zh-CN" altLang="en-US" dirty="0">
                <a:latin typeface="+mn-ea"/>
                <a:ea typeface="+mn-ea"/>
              </a:rPr>
              <a:t>年</a:t>
            </a:r>
            <a:r>
              <a:rPr lang="en-US" altLang="zh-CN" dirty="0">
                <a:latin typeface="+mn-ea"/>
                <a:ea typeface="+mn-ea"/>
              </a:rPr>
              <a:t>2</a:t>
            </a:r>
            <a:r>
              <a:rPr lang="zh-CN" altLang="en-US" dirty="0">
                <a:latin typeface="+mn-ea"/>
                <a:ea typeface="+mn-ea"/>
              </a:rPr>
              <a:t>月</a:t>
            </a:r>
            <a:r>
              <a:rPr lang="en-US" altLang="zh-CN" dirty="0">
                <a:latin typeface="+mn-ea"/>
                <a:ea typeface="+mn-ea"/>
              </a:rPr>
              <a:t>19</a:t>
            </a:r>
            <a:r>
              <a:rPr lang="zh-CN" altLang="en-US" dirty="0">
                <a:latin typeface="+mn-ea"/>
                <a:ea typeface="+mn-ea"/>
              </a:rPr>
              <a:t>日电：据美国“截击”网站</a:t>
            </a:r>
            <a:r>
              <a:rPr lang="en-US" altLang="zh-CN" dirty="0">
                <a:latin typeface="+mn-ea"/>
                <a:ea typeface="+mn-ea"/>
              </a:rPr>
              <a:t>19</a:t>
            </a:r>
            <a:r>
              <a:rPr lang="zh-CN" altLang="en-US" dirty="0">
                <a:latin typeface="+mn-ea"/>
                <a:ea typeface="+mn-ea"/>
              </a:rPr>
              <a:t>日报道，美国前防务承包商雇员</a:t>
            </a:r>
            <a:r>
              <a:rPr lang="zh-CN" altLang="en-US" b="1" dirty="0">
                <a:solidFill>
                  <a:srgbClr val="C00000"/>
                </a:solidFill>
                <a:latin typeface="+mn-ea"/>
                <a:ea typeface="+mn-ea"/>
              </a:rPr>
              <a:t>斯诺登</a:t>
            </a:r>
            <a:r>
              <a:rPr lang="zh-CN" altLang="en-US" dirty="0">
                <a:latin typeface="+mn-ea"/>
                <a:ea typeface="+mn-ea"/>
              </a:rPr>
              <a:t>提供的文件显示，美国和英国情报部门用黑客手段侵入芯片制造巨头金雅拓的内部系统，</a:t>
            </a:r>
            <a:r>
              <a:rPr lang="zh-CN" altLang="en-US" b="1" dirty="0">
                <a:solidFill>
                  <a:srgbClr val="C00000"/>
                </a:solidFill>
                <a:latin typeface="+mn-ea"/>
                <a:ea typeface="+mn-ea"/>
              </a:rPr>
              <a:t>盗取了用以保护手机通信隐私的加密密钥</a:t>
            </a:r>
            <a:r>
              <a:rPr lang="zh-CN" altLang="en-US" dirty="0">
                <a:latin typeface="+mn-ea"/>
                <a:ea typeface="+mn-ea"/>
              </a:rPr>
              <a:t>，从而获得</a:t>
            </a:r>
            <a:r>
              <a:rPr lang="zh-CN" altLang="en-US" b="1" dirty="0">
                <a:solidFill>
                  <a:srgbClr val="C00000"/>
                </a:solidFill>
                <a:latin typeface="+mn-ea"/>
                <a:ea typeface="+mn-ea"/>
              </a:rPr>
              <a:t>秘密监听和破解手机通信</a:t>
            </a:r>
            <a:r>
              <a:rPr lang="zh-CN" altLang="en-US" dirty="0">
                <a:latin typeface="+mn-ea"/>
                <a:ea typeface="+mn-ea"/>
              </a:rPr>
              <a:t>的能力</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报道说，由美国国家安全局和英国政府通信总部</a:t>
            </a:r>
            <a:r>
              <a:rPr lang="en-US" altLang="zh-CN" dirty="0">
                <a:latin typeface="+mn-ea"/>
                <a:ea typeface="+mn-ea"/>
              </a:rPr>
              <a:t>2010</a:t>
            </a:r>
            <a:r>
              <a:rPr lang="zh-CN" altLang="en-US" dirty="0">
                <a:latin typeface="+mn-ea"/>
                <a:ea typeface="+mn-ea"/>
              </a:rPr>
              <a:t>年组成的一个联合小组执行了上述行动。斯诺登向“截击”网站提供的英国政府通信总部秘密文件记录了这个小组的活动详情</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总部设在荷兰阿姆斯特丹的金雅拓公司是全球最大的</a:t>
            </a:r>
            <a:r>
              <a:rPr lang="en-US" altLang="zh-CN" dirty="0">
                <a:latin typeface="+mn-ea"/>
                <a:ea typeface="+mn-ea"/>
              </a:rPr>
              <a:t>SIM</a:t>
            </a:r>
            <a:r>
              <a:rPr lang="zh-CN" altLang="en-US" dirty="0">
                <a:latin typeface="+mn-ea"/>
                <a:ea typeface="+mn-ea"/>
              </a:rPr>
              <a:t>卡制造商，其产品客户包括全球</a:t>
            </a:r>
            <a:r>
              <a:rPr lang="en-US" altLang="zh-CN" dirty="0">
                <a:latin typeface="+mn-ea"/>
                <a:ea typeface="+mn-ea"/>
              </a:rPr>
              <a:t>400</a:t>
            </a:r>
            <a:r>
              <a:rPr lang="zh-CN" altLang="en-US" dirty="0">
                <a:latin typeface="+mn-ea"/>
                <a:ea typeface="+mn-ea"/>
              </a:rPr>
              <a:t>多家电信运营商。斯诺登提供的文件表明，美英情报人员在该公司</a:t>
            </a:r>
            <a:r>
              <a:rPr lang="zh-CN" altLang="en-US" b="1" dirty="0">
                <a:solidFill>
                  <a:srgbClr val="C00000"/>
                </a:solidFill>
                <a:latin typeface="+mn-ea"/>
                <a:ea typeface="+mn-ea"/>
              </a:rPr>
              <a:t>内部网络的几台计算机上植入恶意软件</a:t>
            </a:r>
            <a:r>
              <a:rPr lang="zh-CN" altLang="en-US" dirty="0">
                <a:latin typeface="+mn-ea"/>
                <a:ea typeface="+mn-ea"/>
              </a:rPr>
              <a:t>，从而获得了进入整个内部网络的途径。通过搜索公司雇员的通信记录，美英情报人员大规模窃取了加密手机通信的密钥</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报道指出，掌握这些密钥，意味着</a:t>
            </a:r>
            <a:r>
              <a:rPr lang="zh-CN" altLang="en-US" b="1" dirty="0">
                <a:solidFill>
                  <a:srgbClr val="C00000"/>
                </a:solidFill>
                <a:latin typeface="+mn-ea"/>
                <a:ea typeface="+mn-ea"/>
              </a:rPr>
              <a:t>美英情报部门可以监听全球的手机通信</a:t>
            </a:r>
            <a:r>
              <a:rPr lang="zh-CN" altLang="en-US" dirty="0">
                <a:latin typeface="+mn-ea"/>
                <a:ea typeface="+mn-ea"/>
              </a:rPr>
              <a:t>，而无需得到电信运营商和相关外国政府的同意。情报部门绕过了要求运营商允许它们安装窃听装置的程序，同时还不会在实施监听的运营商网络上留下监听痕迹。此外，情报部门还可以利用这些密钥对它们已经获得的加密通信记录加以破解</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金雅拓表示，它对其内部系统遭到黑客攻击毫不知情。该公司执行副总裁保罗</a:t>
            </a:r>
            <a:r>
              <a:rPr lang="en-US" altLang="zh-CN" dirty="0">
                <a:latin typeface="+mn-ea"/>
                <a:ea typeface="+mn-ea"/>
              </a:rPr>
              <a:t>·</a:t>
            </a:r>
            <a:r>
              <a:rPr lang="zh-CN" altLang="en-US" dirty="0">
                <a:latin typeface="+mn-ea"/>
                <a:ea typeface="+mn-ea"/>
              </a:rPr>
              <a:t>贝弗利对“截击”网站说，金雅拓的服务深受客户信赖，目前最重要的是调查信息失窃如何发生以及严重程度，确保此类事情不再发生，不给电信运营商造成影响</a:t>
            </a:r>
          </a:p>
        </p:txBody>
      </p:sp>
    </p:spTree>
    <p:extLst>
      <p:ext uri="{BB962C8B-B14F-4D97-AF65-F5344CB8AC3E}">
        <p14:creationId xmlns:p14="http://schemas.microsoft.com/office/powerpoint/2010/main" val="3404864979"/>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69866-50DD-299A-8AE1-F1BB5CBA8FB2}"/>
              </a:ext>
            </a:extLst>
          </p:cNvPr>
          <p:cNvSpPr>
            <a:spLocks noGrp="1"/>
          </p:cNvSpPr>
          <p:nvPr>
            <p:ph type="title"/>
          </p:nvPr>
        </p:nvSpPr>
        <p:spPr/>
        <p:txBody>
          <a:bodyPr/>
          <a:lstStyle/>
          <a:p>
            <a:r>
              <a:rPr lang="zh-CN" altLang="en-US"/>
              <a:t>案例</a:t>
            </a:r>
            <a:r>
              <a:rPr lang="en-US" altLang="zh-CN"/>
              <a:t>3.6</a:t>
            </a:r>
            <a:r>
              <a:rPr lang="zh-CN" altLang="en-US" dirty="0"/>
              <a:t>：用恶意软件提取密钥</a:t>
            </a:r>
          </a:p>
        </p:txBody>
      </p:sp>
      <p:sp>
        <p:nvSpPr>
          <p:cNvPr id="5" name="文本框 4">
            <a:extLst>
              <a:ext uri="{FF2B5EF4-FFF2-40B4-BE49-F238E27FC236}">
                <a16:creationId xmlns:a16="http://schemas.microsoft.com/office/drawing/2014/main" id="{23963E42-A75D-DBBE-52B6-947B5DDAE1C4}"/>
              </a:ext>
            </a:extLst>
          </p:cNvPr>
          <p:cNvSpPr txBox="1"/>
          <p:nvPr/>
        </p:nvSpPr>
        <p:spPr>
          <a:xfrm>
            <a:off x="418011" y="1081492"/>
            <a:ext cx="5375367" cy="4401205"/>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美国技术安全专家对也对此事表示关注，认为</a:t>
            </a:r>
            <a:r>
              <a:rPr lang="zh-CN" altLang="en-US" b="1" dirty="0">
                <a:solidFill>
                  <a:srgbClr val="C00000"/>
                </a:solidFill>
                <a:latin typeface="+mn-ea"/>
                <a:ea typeface="+mn-ea"/>
              </a:rPr>
              <a:t>盗取主要无线网络供应商的加密密钥相当于盗取大楼管理员的总钥匙环</a:t>
            </a:r>
            <a:r>
              <a:rPr lang="zh-CN" altLang="en-US" dirty="0">
                <a:latin typeface="+mn-ea"/>
                <a:ea typeface="+mn-ea"/>
              </a:rPr>
              <a:t>，其中包含每个房间的钥匙；一旦得到密钥，破解手机通信流量变得易如反掌。他们称大规模窃取加密密钥对手机安全来说是一个很坏的消息</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另外，斯诺登提供的文件还显示，美英联合小组的黑客攻击目标除了金雅拓内部系统，还包括不具名的手机运营商核心网络。美英情报人员进入运营商销售人员的计算机以</a:t>
            </a:r>
            <a:r>
              <a:rPr lang="zh-CN" altLang="en-US" b="1" dirty="0">
                <a:solidFill>
                  <a:srgbClr val="C00000"/>
                </a:solidFill>
                <a:latin typeface="+mn-ea"/>
                <a:ea typeface="+mn-ea"/>
              </a:rPr>
              <a:t>获取用户信息</a:t>
            </a:r>
            <a:r>
              <a:rPr lang="zh-CN" altLang="en-US" dirty="0">
                <a:latin typeface="+mn-ea"/>
                <a:ea typeface="+mn-ea"/>
              </a:rPr>
              <a:t>；进入网络工程师的计算机以</a:t>
            </a:r>
            <a:r>
              <a:rPr lang="zh-CN" altLang="en-US" b="1" dirty="0">
                <a:solidFill>
                  <a:srgbClr val="C00000"/>
                </a:solidFill>
                <a:latin typeface="+mn-ea"/>
                <a:ea typeface="+mn-ea"/>
              </a:rPr>
              <a:t>获取网络地图</a:t>
            </a:r>
            <a:r>
              <a:rPr lang="zh-CN" altLang="en-US" dirty="0">
                <a:latin typeface="+mn-ea"/>
                <a:ea typeface="+mn-ea"/>
              </a:rPr>
              <a:t>；进入管理账单的服务器，以</a:t>
            </a:r>
            <a:r>
              <a:rPr lang="zh-CN" altLang="en-US" b="1" dirty="0">
                <a:solidFill>
                  <a:srgbClr val="C00000"/>
                </a:solidFill>
                <a:latin typeface="+mn-ea"/>
                <a:ea typeface="+mn-ea"/>
              </a:rPr>
              <a:t>阻止收费</a:t>
            </a:r>
            <a:r>
              <a:rPr lang="zh-CN" altLang="en-US" dirty="0">
                <a:latin typeface="+mn-ea"/>
                <a:ea typeface="+mn-ea"/>
              </a:rPr>
              <a:t>，</a:t>
            </a:r>
            <a:r>
              <a:rPr lang="zh-CN" altLang="en-US" b="1" dirty="0">
                <a:solidFill>
                  <a:srgbClr val="C00000"/>
                </a:solidFill>
                <a:latin typeface="+mn-ea"/>
                <a:ea typeface="+mn-ea"/>
              </a:rPr>
              <a:t>掩盖情报人员针对监听对象的手机采取的秘密行动</a:t>
            </a:r>
            <a:r>
              <a:rPr lang="zh-CN" altLang="en-US" dirty="0">
                <a:latin typeface="+mn-ea"/>
                <a:ea typeface="+mn-ea"/>
              </a:rPr>
              <a:t>；甚至还进入认证服务器，以破解监听对象的手机与其电信服务商网络之间的</a:t>
            </a:r>
            <a:r>
              <a:rPr lang="zh-CN" altLang="en-US" b="1" dirty="0">
                <a:solidFill>
                  <a:srgbClr val="C00000"/>
                </a:solidFill>
                <a:latin typeface="+mn-ea"/>
                <a:ea typeface="+mn-ea"/>
              </a:rPr>
              <a:t>数据和语音通信</a:t>
            </a:r>
          </a:p>
        </p:txBody>
      </p:sp>
      <p:grpSp>
        <p:nvGrpSpPr>
          <p:cNvPr id="6" name="组合 5">
            <a:extLst>
              <a:ext uri="{FF2B5EF4-FFF2-40B4-BE49-F238E27FC236}">
                <a16:creationId xmlns:a16="http://schemas.microsoft.com/office/drawing/2014/main" id="{99523C4A-891B-572E-0F37-42B292BCD924}"/>
              </a:ext>
            </a:extLst>
          </p:cNvPr>
          <p:cNvGrpSpPr/>
          <p:nvPr/>
        </p:nvGrpSpPr>
        <p:grpSpPr>
          <a:xfrm>
            <a:off x="6083204" y="162576"/>
            <a:ext cx="5690785" cy="5931955"/>
            <a:chOff x="6030950" y="848376"/>
            <a:chExt cx="5690785" cy="5931955"/>
          </a:xfrm>
        </p:grpSpPr>
        <p:pic>
          <p:nvPicPr>
            <p:cNvPr id="3" name="图片 2">
              <a:extLst>
                <a:ext uri="{FF2B5EF4-FFF2-40B4-BE49-F238E27FC236}">
                  <a16:creationId xmlns:a16="http://schemas.microsoft.com/office/drawing/2014/main" id="{03F75AD9-6F8D-59C7-6A32-4CF298A6F6A4}"/>
                </a:ext>
              </a:extLst>
            </p:cNvPr>
            <p:cNvPicPr>
              <a:picLocks noChangeAspect="1"/>
            </p:cNvPicPr>
            <p:nvPr/>
          </p:nvPicPr>
          <p:blipFill>
            <a:blip r:embed="rId2"/>
            <a:stretch>
              <a:fillRect/>
            </a:stretch>
          </p:blipFill>
          <p:spPr>
            <a:xfrm>
              <a:off x="6030950" y="848376"/>
              <a:ext cx="5690785" cy="5931955"/>
            </a:xfrm>
            <a:prstGeom prst="rect">
              <a:avLst/>
            </a:prstGeom>
          </p:spPr>
        </p:pic>
        <p:sp>
          <p:nvSpPr>
            <p:cNvPr id="4" name="矩形: 圆角 3">
              <a:extLst>
                <a:ext uri="{FF2B5EF4-FFF2-40B4-BE49-F238E27FC236}">
                  <a16:creationId xmlns:a16="http://schemas.microsoft.com/office/drawing/2014/main" id="{E21CCCC7-472C-37A8-105C-30EECA60D615}"/>
                </a:ext>
              </a:extLst>
            </p:cNvPr>
            <p:cNvSpPr/>
            <p:nvPr/>
          </p:nvSpPr>
          <p:spPr>
            <a:xfrm>
              <a:off x="6142615" y="5937069"/>
              <a:ext cx="5565162" cy="843262"/>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grpSp>
    </p:spTree>
    <p:extLst>
      <p:ext uri="{BB962C8B-B14F-4D97-AF65-F5344CB8AC3E}">
        <p14:creationId xmlns:p14="http://schemas.microsoft.com/office/powerpoint/2010/main" val="250419001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问题</a:t>
            </a:r>
            <a:r>
              <a:rPr lang="en-US" altLang="zh-CN" dirty="0"/>
              <a:t>4</a:t>
            </a:r>
            <a:endParaRPr lang="zh-CN" altLang="en-US" dirty="0"/>
          </a:p>
        </p:txBody>
      </p:sp>
      <p:sp>
        <p:nvSpPr>
          <p:cNvPr id="7" name="文本框 6"/>
          <p:cNvSpPr txBox="1"/>
          <p:nvPr/>
        </p:nvSpPr>
        <p:spPr>
          <a:xfrm>
            <a:off x="725013" y="2023473"/>
            <a:ext cx="24871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pitchFamily="49" charset="-122"/>
                <a:ea typeface="黑体" panose="02010609060101010101" pitchFamily="49" charset="-122"/>
              </a:rPr>
              <a:t>“</a:t>
            </a:r>
          </a:p>
        </p:txBody>
      </p:sp>
      <p:cxnSp>
        <p:nvCxnSpPr>
          <p:cNvPr id="8" name="直接连接符 7"/>
          <p:cNvCxnSpPr/>
          <p:nvPr/>
        </p:nvCxnSpPr>
        <p:spPr>
          <a:xfrm>
            <a:off x="3468913" y="1897299"/>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82935" y="5319567"/>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112546" y="4240329"/>
            <a:ext cx="1632320"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pitchFamily="49" charset="-122"/>
                <a:ea typeface="黑体" panose="02010609060101010101" pitchFamily="49" charset="-122"/>
              </a:rPr>
              <a:t>”</a:t>
            </a:r>
            <a:endParaRPr lang="zh-CN" altLang="en-US" sz="11500" spc="300" dirty="0">
              <a:solidFill>
                <a:schemeClr val="accent4"/>
              </a:solidFill>
              <a:latin typeface="黑体" panose="02010609060101010101" pitchFamily="49" charset="-122"/>
              <a:ea typeface="黑体" panose="02010609060101010101" pitchFamily="49" charset="-122"/>
            </a:endParaRPr>
          </a:p>
        </p:txBody>
      </p:sp>
      <p:sp>
        <p:nvSpPr>
          <p:cNvPr id="16" name="文本框 15"/>
          <p:cNvSpPr txBox="1"/>
          <p:nvPr/>
        </p:nvSpPr>
        <p:spPr>
          <a:xfrm>
            <a:off x="1357555" y="3191088"/>
            <a:ext cx="9476891" cy="540854"/>
          </a:xfrm>
          <a:prstGeom prst="rect">
            <a:avLst/>
          </a:prstGeom>
          <a:noFill/>
        </p:spPr>
        <p:txBody>
          <a:bodyPr wrap="square" lIns="0" tIns="0" rIns="0" bIns="0" rtlCol="0">
            <a:spAutoFit/>
          </a:bodyPr>
          <a:lstStyle/>
          <a:p>
            <a:pPr algn="ctr">
              <a:lnSpc>
                <a:spcPct val="120000"/>
              </a:lnSpc>
            </a:pPr>
            <a:r>
              <a:rPr lang="zh-CN" altLang="en-US" sz="3200" b="1" spc="300" dirty="0">
                <a:solidFill>
                  <a:schemeClr val="accent1"/>
                </a:solidFill>
                <a:latin typeface="+mn-ea"/>
              </a:rPr>
              <a:t>在售的密码产品，买回来做成系统就安全吗？</a:t>
            </a:r>
            <a:endParaRPr lang="en-US" altLang="zh-CN" sz="3200" b="1" spc="300" dirty="0">
              <a:solidFill>
                <a:schemeClr val="accent1"/>
              </a:solidFill>
              <a:latin typeface="+mn-ea"/>
            </a:endParaRPr>
          </a:p>
        </p:txBody>
      </p:sp>
    </p:spTree>
    <p:extLst>
      <p:ext uri="{BB962C8B-B14F-4D97-AF65-F5344CB8AC3E}">
        <p14:creationId xmlns:p14="http://schemas.microsoft.com/office/powerpoint/2010/main" val="905063142"/>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2C751-FED9-C9EC-23F1-D4CE856A6CD0}"/>
              </a:ext>
            </a:extLst>
          </p:cNvPr>
          <p:cNvSpPr>
            <a:spLocks noGrp="1"/>
          </p:cNvSpPr>
          <p:nvPr>
            <p:ph type="title"/>
          </p:nvPr>
        </p:nvSpPr>
        <p:spPr/>
        <p:txBody>
          <a:bodyPr/>
          <a:lstStyle/>
          <a:p>
            <a:r>
              <a:rPr lang="zh-CN" altLang="en-US"/>
              <a:t>案例</a:t>
            </a:r>
            <a:r>
              <a:rPr lang="en-US" altLang="zh-CN"/>
              <a:t>4.1</a:t>
            </a:r>
            <a:r>
              <a:rPr lang="zh-CN" altLang="en-US" dirty="0"/>
              <a:t>：密码产品存在后门</a:t>
            </a:r>
          </a:p>
        </p:txBody>
      </p:sp>
      <p:sp>
        <p:nvSpPr>
          <p:cNvPr id="3" name="文本框 2">
            <a:extLst>
              <a:ext uri="{FF2B5EF4-FFF2-40B4-BE49-F238E27FC236}">
                <a16:creationId xmlns:a16="http://schemas.microsoft.com/office/drawing/2014/main" id="{EF6CEA13-C4AB-CBB5-5CD2-5BBA61C06931}"/>
              </a:ext>
            </a:extLst>
          </p:cNvPr>
          <p:cNvSpPr txBox="1"/>
          <p:nvPr/>
        </p:nvSpPr>
        <p:spPr>
          <a:xfrm>
            <a:off x="463732" y="1007231"/>
            <a:ext cx="8392885" cy="5109091"/>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外媒关于后门的报道：</a:t>
            </a:r>
            <a:endParaRPr lang="en-US" altLang="zh-CN" sz="19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1991</a:t>
            </a:r>
            <a:r>
              <a:rPr lang="zh-CN" altLang="en-US" sz="1900" dirty="0">
                <a:latin typeface="+mn-ea"/>
                <a:ea typeface="+mn-ea"/>
              </a:rPr>
              <a:t>年海湾战争中，美军通过</a:t>
            </a:r>
            <a:r>
              <a:rPr lang="zh-CN" altLang="en-US" sz="1900" b="1" dirty="0">
                <a:solidFill>
                  <a:srgbClr val="C00000"/>
                </a:solidFill>
                <a:latin typeface="+mn-ea"/>
                <a:ea typeface="+mn-ea"/>
              </a:rPr>
              <a:t>激活设置在打印机芯片中的“后门”</a:t>
            </a:r>
            <a:r>
              <a:rPr lang="zh-CN" altLang="en-US" sz="1900" dirty="0">
                <a:latin typeface="+mn-ea"/>
                <a:ea typeface="+mn-ea"/>
              </a:rPr>
              <a:t>，侵入伊拉克防空指挥系统，导致其在开战伊始就陷入瘫痪，丧失制空权</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2007</a:t>
            </a:r>
            <a:r>
              <a:rPr lang="zh-CN" altLang="en-US" sz="1900" dirty="0">
                <a:latin typeface="+mn-ea"/>
                <a:ea typeface="+mn-ea"/>
              </a:rPr>
              <a:t>年，以色列对叙利亚核计划进行“果园行动”空袭，叙军防空系统未做出任何反应。外媒称，某“欧洲芯片制造商”在叙军防空系统微处理器中</a:t>
            </a:r>
            <a:r>
              <a:rPr lang="zh-CN" altLang="en-US" sz="1900" b="1" dirty="0">
                <a:solidFill>
                  <a:srgbClr val="C00000"/>
                </a:solidFill>
                <a:latin typeface="+mn-ea"/>
                <a:ea typeface="+mn-ea"/>
              </a:rPr>
              <a:t>植入可以远程访问的“毁灭开关”</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2017</a:t>
            </a:r>
            <a:r>
              <a:rPr lang="zh-CN" altLang="en-US" sz="1900" dirty="0">
                <a:latin typeface="+mn-ea"/>
                <a:ea typeface="+mn-ea"/>
              </a:rPr>
              <a:t>年，美国与朝鲜关系紧张，朝鲜在敏感时间节点先后</a:t>
            </a:r>
            <a:r>
              <a:rPr lang="en-US" altLang="zh-CN" sz="1900" dirty="0">
                <a:latin typeface="+mn-ea"/>
                <a:ea typeface="+mn-ea"/>
              </a:rPr>
              <a:t>3</a:t>
            </a:r>
            <a:r>
              <a:rPr lang="zh-CN" altLang="en-US" sz="1900" dirty="0">
                <a:latin typeface="+mn-ea"/>
                <a:ea typeface="+mn-ea"/>
              </a:rPr>
              <a:t>次发射导弹均以失败告终。外媒称，“美国网络士兵”成功入侵朝鲜的火箭控制系统，</a:t>
            </a:r>
            <a:r>
              <a:rPr lang="zh-CN" altLang="en-US" sz="1900" b="1" dirty="0">
                <a:solidFill>
                  <a:srgbClr val="C00000"/>
                </a:solidFill>
                <a:latin typeface="+mn-ea"/>
                <a:ea typeface="+mn-ea"/>
              </a:rPr>
              <a:t>激活“硬件后门”发动网络袭击</a:t>
            </a:r>
          </a:p>
          <a:p>
            <a:pPr marL="342900" indent="-342900" algn="just" eaLnBrk="1">
              <a:spcBef>
                <a:spcPts val="600"/>
              </a:spcBef>
              <a:spcAft>
                <a:spcPts val="600"/>
              </a:spcAft>
              <a:buClr>
                <a:schemeClr val="tx2"/>
              </a:buClr>
              <a:buFont typeface="Wingdings" panose="05000000000000000000" pitchFamily="2" charset="2"/>
              <a:buChar char="n"/>
            </a:pP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1999</a:t>
            </a:r>
            <a:r>
              <a:rPr lang="zh-CN" altLang="en-US" sz="1900" dirty="0">
                <a:latin typeface="+mn-ea"/>
                <a:ea typeface="+mn-ea"/>
              </a:rPr>
              <a:t>年，加拿大公司发现</a:t>
            </a:r>
            <a:r>
              <a:rPr lang="en-US" altLang="zh-CN" sz="1900" dirty="0">
                <a:latin typeface="+mn-ea"/>
                <a:ea typeface="+mn-ea"/>
              </a:rPr>
              <a:t>Windows</a:t>
            </a:r>
            <a:r>
              <a:rPr lang="zh-CN" altLang="en-US" sz="1900" dirty="0">
                <a:latin typeface="+mn-ea"/>
                <a:ea typeface="+mn-ea"/>
              </a:rPr>
              <a:t>操作系统存在</a:t>
            </a:r>
            <a:r>
              <a:rPr lang="zh-CN" altLang="en-US" sz="1900" b="1" dirty="0">
                <a:solidFill>
                  <a:srgbClr val="C00000"/>
                </a:solidFill>
                <a:latin typeface="+mn-ea"/>
                <a:ea typeface="+mn-ea"/>
              </a:rPr>
              <a:t>万能密钥</a:t>
            </a:r>
            <a:r>
              <a:rPr lang="en-US" altLang="zh-CN" sz="1900" dirty="0" err="1">
                <a:latin typeface="+mn-ea"/>
                <a:ea typeface="+mn-ea"/>
              </a:rPr>
              <a:t>NSAKey</a:t>
            </a: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QQ2008</a:t>
            </a:r>
            <a:r>
              <a:rPr lang="zh-CN" altLang="en-US" sz="1900" dirty="0">
                <a:latin typeface="+mn-ea"/>
                <a:ea typeface="+mn-ea"/>
              </a:rPr>
              <a:t>用的</a:t>
            </a:r>
            <a:r>
              <a:rPr lang="en-US" altLang="zh-CN" sz="1900" dirty="0">
                <a:latin typeface="+mn-ea"/>
                <a:ea typeface="+mn-ea"/>
              </a:rPr>
              <a:t>TEA</a:t>
            </a:r>
            <a:r>
              <a:rPr lang="zh-CN" altLang="en-US" sz="1900" dirty="0">
                <a:latin typeface="+mn-ea"/>
                <a:ea typeface="+mn-ea"/>
              </a:rPr>
              <a:t>密码算法仅有</a:t>
            </a:r>
            <a:r>
              <a:rPr lang="en-US" altLang="zh-CN" sz="1900" b="1" dirty="0">
                <a:solidFill>
                  <a:srgbClr val="C00000"/>
                </a:solidFill>
                <a:latin typeface="+mn-ea"/>
                <a:ea typeface="+mn-ea"/>
              </a:rPr>
              <a:t>16</a:t>
            </a:r>
            <a:r>
              <a:rPr lang="zh-CN" altLang="en-US" sz="1900" b="1" dirty="0">
                <a:solidFill>
                  <a:srgbClr val="C00000"/>
                </a:solidFill>
                <a:latin typeface="+mn-ea"/>
                <a:ea typeface="+mn-ea"/>
              </a:rPr>
              <a:t>轮运算</a:t>
            </a:r>
            <a:r>
              <a:rPr lang="zh-CN" altLang="en-US" sz="1900" dirty="0">
                <a:latin typeface="+mn-ea"/>
                <a:ea typeface="+mn-ea"/>
              </a:rPr>
              <a:t>，其复杂程度远低于标准的</a:t>
            </a:r>
            <a:r>
              <a:rPr lang="en-US" altLang="zh-CN" sz="1900" dirty="0">
                <a:latin typeface="+mn-ea"/>
                <a:ea typeface="+mn-ea"/>
              </a:rPr>
              <a:t>32</a:t>
            </a:r>
            <a:r>
              <a:rPr lang="zh-CN" altLang="en-US" sz="1900" dirty="0">
                <a:latin typeface="+mn-ea"/>
                <a:ea typeface="+mn-ea"/>
              </a:rPr>
              <a:t>轮，</a:t>
            </a:r>
            <a:r>
              <a:rPr lang="zh-CN" altLang="en-US" sz="1900" b="1" dirty="0">
                <a:solidFill>
                  <a:srgbClr val="C00000"/>
                </a:solidFill>
                <a:latin typeface="+mn-ea"/>
                <a:ea typeface="+mn-ea"/>
              </a:rPr>
              <a:t>若该设计不公开</a:t>
            </a:r>
            <a:r>
              <a:rPr lang="zh-CN" altLang="en-US" sz="1900" dirty="0">
                <a:latin typeface="+mn-ea"/>
                <a:ea typeface="+mn-ea"/>
              </a:rPr>
              <a:t>（腾讯已将该方案公开），将是腾讯公司独享的后门</a:t>
            </a:r>
            <a:endParaRPr lang="en-US" altLang="zh-CN" sz="1900" dirty="0">
              <a:latin typeface="+mn-ea"/>
              <a:ea typeface="+mn-ea"/>
            </a:endParaRPr>
          </a:p>
        </p:txBody>
      </p:sp>
      <p:sp>
        <p:nvSpPr>
          <p:cNvPr id="4" name="文本框 3">
            <a:extLst>
              <a:ext uri="{FF2B5EF4-FFF2-40B4-BE49-F238E27FC236}">
                <a16:creationId xmlns:a16="http://schemas.microsoft.com/office/drawing/2014/main" id="{2F49E1E3-CECC-63B8-C28C-1D26BCCDF068}"/>
              </a:ext>
            </a:extLst>
          </p:cNvPr>
          <p:cNvSpPr txBox="1"/>
          <p:nvPr/>
        </p:nvSpPr>
        <p:spPr>
          <a:xfrm>
            <a:off x="9184405" y="6274483"/>
            <a:ext cx="2598741" cy="307777"/>
          </a:xfrm>
          <a:prstGeom prst="rect">
            <a:avLst/>
          </a:prstGeom>
          <a:noFill/>
        </p:spPr>
        <p:txBody>
          <a:bodyPr wrap="square" rtlCol="0">
            <a:spAutoFit/>
          </a:bodyPr>
          <a:lstStyle/>
          <a:p>
            <a:pPr algn="ctr"/>
            <a:r>
              <a:rPr kumimoji="1" lang="zh-CN" altLang="en-US" sz="1400" b="1" dirty="0">
                <a:solidFill>
                  <a:schemeClr val="accent1"/>
                </a:solidFill>
                <a:latin typeface="Arial" panose="020B0604020202020204" pitchFamily="34" charset="0"/>
                <a:ea typeface="Heiti SC Light" charset="-122"/>
                <a:cs typeface="Arial" panose="020B0604020202020204" pitchFamily="34" charset="0"/>
              </a:rPr>
              <a:t>被发现的万能密钥</a:t>
            </a:r>
            <a:r>
              <a:rPr kumimoji="1" lang="en-US" altLang="zh-CN" sz="1400" b="1" dirty="0" err="1">
                <a:solidFill>
                  <a:schemeClr val="accent1"/>
                </a:solidFill>
                <a:latin typeface="Arial" panose="020B0604020202020204" pitchFamily="34" charset="0"/>
                <a:ea typeface="Heiti SC Light" charset="-122"/>
                <a:cs typeface="Arial" panose="020B0604020202020204" pitchFamily="34" charset="0"/>
              </a:rPr>
              <a:t>NSAKey</a:t>
            </a:r>
            <a:endParaRPr kumimoji="1" lang="en-US" altLang="zh-CN" sz="1400" b="1" dirty="0">
              <a:solidFill>
                <a:schemeClr val="accent1"/>
              </a:solidFill>
              <a:latin typeface="Arial" panose="020B0604020202020204" pitchFamily="34" charset="0"/>
              <a:ea typeface="Heiti SC Light" charset="-122"/>
              <a:cs typeface="Arial" panose="020B0604020202020204" pitchFamily="34" charset="0"/>
            </a:endParaRPr>
          </a:p>
        </p:txBody>
      </p:sp>
      <p:grpSp>
        <p:nvGrpSpPr>
          <p:cNvPr id="5" name="组合 4">
            <a:extLst>
              <a:ext uri="{FF2B5EF4-FFF2-40B4-BE49-F238E27FC236}">
                <a16:creationId xmlns:a16="http://schemas.microsoft.com/office/drawing/2014/main" id="{7A633B0D-8A1A-4719-4984-46BB963E4A61}"/>
              </a:ext>
            </a:extLst>
          </p:cNvPr>
          <p:cNvGrpSpPr/>
          <p:nvPr/>
        </p:nvGrpSpPr>
        <p:grpSpPr>
          <a:xfrm>
            <a:off x="9187258" y="3084443"/>
            <a:ext cx="2593037" cy="3157627"/>
            <a:chOff x="6916706" y="2210327"/>
            <a:chExt cx="1948186" cy="2372372"/>
          </a:xfrm>
        </p:grpSpPr>
        <p:pic>
          <p:nvPicPr>
            <p:cNvPr id="6" name="图片 5">
              <a:extLst>
                <a:ext uri="{FF2B5EF4-FFF2-40B4-BE49-F238E27FC236}">
                  <a16:creationId xmlns:a16="http://schemas.microsoft.com/office/drawing/2014/main" id="{3BC67C50-CAED-6434-FBEF-B3685BDEB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912" y="2210327"/>
              <a:ext cx="1935775" cy="1375166"/>
            </a:xfrm>
            <a:prstGeom prst="rect">
              <a:avLst/>
            </a:prstGeom>
          </p:spPr>
        </p:pic>
        <p:pic>
          <p:nvPicPr>
            <p:cNvPr id="7" name="图片 6">
              <a:extLst>
                <a:ext uri="{FF2B5EF4-FFF2-40B4-BE49-F238E27FC236}">
                  <a16:creationId xmlns:a16="http://schemas.microsoft.com/office/drawing/2014/main" id="{235F12E6-1727-35A4-64AE-C007720AB830}"/>
                </a:ext>
              </a:extLst>
            </p:cNvPr>
            <p:cNvPicPr>
              <a:picLocks noChangeAspect="1"/>
            </p:cNvPicPr>
            <p:nvPr/>
          </p:nvPicPr>
          <p:blipFill>
            <a:blip r:embed="rId3"/>
            <a:stretch>
              <a:fillRect/>
            </a:stretch>
          </p:blipFill>
          <p:spPr>
            <a:xfrm>
              <a:off x="6916706" y="3579862"/>
              <a:ext cx="1948186" cy="1002837"/>
            </a:xfrm>
            <a:prstGeom prst="rect">
              <a:avLst/>
            </a:prstGeom>
          </p:spPr>
        </p:pic>
        <p:sp>
          <p:nvSpPr>
            <p:cNvPr id="8" name="矩形 7">
              <a:extLst>
                <a:ext uri="{FF2B5EF4-FFF2-40B4-BE49-F238E27FC236}">
                  <a16:creationId xmlns:a16="http://schemas.microsoft.com/office/drawing/2014/main" id="{1914A500-2972-1109-6450-408165512F26}"/>
                </a:ext>
              </a:extLst>
            </p:cNvPr>
            <p:cNvSpPr/>
            <p:nvPr/>
          </p:nvSpPr>
          <p:spPr>
            <a:xfrm>
              <a:off x="7005986" y="3905996"/>
              <a:ext cx="1063453" cy="16913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spAutoFit/>
            </a:bodyPr>
            <a:lstStyle/>
            <a:p>
              <a:pPr algn="ctr">
                <a:lnSpc>
                  <a:spcPct val="150000"/>
                </a:lnSpc>
                <a:buClr>
                  <a:schemeClr val="tx2"/>
                </a:buClr>
                <a:buFont typeface="Wingdings" panose="05000000000000000000" pitchFamily="2" charset="2"/>
                <a:buChar char="u"/>
              </a:pPr>
              <a:endParaRPr lang="zh-CN" altLang="en-US" sz="2800" b="1" dirty="0"/>
            </a:p>
          </p:txBody>
        </p:sp>
      </p:grpSp>
      <p:cxnSp>
        <p:nvCxnSpPr>
          <p:cNvPr id="9" name="直接连接符 8">
            <a:extLst>
              <a:ext uri="{FF2B5EF4-FFF2-40B4-BE49-F238E27FC236}">
                <a16:creationId xmlns:a16="http://schemas.microsoft.com/office/drawing/2014/main" id="{D881F069-72EE-560B-9642-0BA8832EE089}"/>
              </a:ext>
            </a:extLst>
          </p:cNvPr>
          <p:cNvCxnSpPr>
            <a:cxnSpLocks/>
          </p:cNvCxnSpPr>
          <p:nvPr/>
        </p:nvCxnSpPr>
        <p:spPr>
          <a:xfrm>
            <a:off x="889519" y="4721118"/>
            <a:ext cx="2820332"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74E36F3-EC5D-B616-7C9E-33DAB5A8C265}"/>
              </a:ext>
            </a:extLst>
          </p:cNvPr>
          <p:cNvSpPr txBox="1"/>
          <p:nvPr/>
        </p:nvSpPr>
        <p:spPr>
          <a:xfrm>
            <a:off x="9184405" y="2641571"/>
            <a:ext cx="2598741" cy="307777"/>
          </a:xfrm>
          <a:prstGeom prst="rect">
            <a:avLst/>
          </a:prstGeom>
          <a:noFill/>
        </p:spPr>
        <p:txBody>
          <a:bodyPr wrap="square" rtlCol="0">
            <a:spAutoFit/>
          </a:bodyPr>
          <a:lstStyle/>
          <a:p>
            <a:pPr algn="ctr"/>
            <a:r>
              <a:rPr kumimoji="1" lang="zh-CN" altLang="en-US" sz="1400" b="1" dirty="0">
                <a:solidFill>
                  <a:schemeClr val="accent1"/>
                </a:solidFill>
                <a:latin typeface="Arial" panose="020B0604020202020204" pitchFamily="34" charset="0"/>
                <a:ea typeface="Heiti SC Light" charset="-122"/>
                <a:cs typeface="Arial" panose="020B0604020202020204" pitchFamily="34" charset="0"/>
              </a:rPr>
              <a:t>各种后门均指向</a:t>
            </a:r>
            <a:r>
              <a:rPr kumimoji="1" lang="en-US" altLang="zh-CN" sz="1400" b="1" dirty="0">
                <a:solidFill>
                  <a:schemeClr val="accent1"/>
                </a:solidFill>
                <a:latin typeface="Arial" panose="020B0604020202020204" pitchFamily="34" charset="0"/>
                <a:ea typeface="Heiti SC Light" charset="-122"/>
                <a:cs typeface="Arial" panose="020B0604020202020204" pitchFamily="34" charset="0"/>
              </a:rPr>
              <a:t>NSA</a:t>
            </a:r>
          </a:p>
        </p:txBody>
      </p:sp>
      <p:pic>
        <p:nvPicPr>
          <p:cNvPr id="14" name="图片 13">
            <a:extLst>
              <a:ext uri="{FF2B5EF4-FFF2-40B4-BE49-F238E27FC236}">
                <a16:creationId xmlns:a16="http://schemas.microsoft.com/office/drawing/2014/main" id="{9C86E6B1-948E-C7F0-3E86-D81E4A505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6991" y="1031913"/>
            <a:ext cx="2653567" cy="1575754"/>
          </a:xfrm>
          <a:prstGeom prst="rect">
            <a:avLst/>
          </a:prstGeom>
        </p:spPr>
      </p:pic>
    </p:spTree>
    <p:extLst>
      <p:ext uri="{BB962C8B-B14F-4D97-AF65-F5344CB8AC3E}">
        <p14:creationId xmlns:p14="http://schemas.microsoft.com/office/powerpoint/2010/main" val="1912351146"/>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443C-37F1-43DA-74DF-89674BB7E2AF}"/>
              </a:ext>
            </a:extLst>
          </p:cNvPr>
          <p:cNvSpPr>
            <a:spLocks noGrp="1"/>
          </p:cNvSpPr>
          <p:nvPr>
            <p:ph type="title"/>
          </p:nvPr>
        </p:nvSpPr>
        <p:spPr/>
        <p:txBody>
          <a:bodyPr/>
          <a:lstStyle/>
          <a:p>
            <a:r>
              <a:rPr lang="zh-CN" altLang="en-US"/>
              <a:t>案例</a:t>
            </a:r>
            <a:r>
              <a:rPr lang="en-US" altLang="zh-CN"/>
              <a:t>4.2</a:t>
            </a:r>
            <a:r>
              <a:rPr lang="zh-CN" altLang="en-US" dirty="0"/>
              <a:t>：密码载体存在后门</a:t>
            </a:r>
          </a:p>
        </p:txBody>
      </p:sp>
      <p:sp>
        <p:nvSpPr>
          <p:cNvPr id="3" name="内容占位符 1">
            <a:extLst>
              <a:ext uri="{FF2B5EF4-FFF2-40B4-BE49-F238E27FC236}">
                <a16:creationId xmlns:a16="http://schemas.microsoft.com/office/drawing/2014/main" id="{C60D664F-DCD9-B152-A2BF-8F6BE468965C}"/>
              </a:ext>
            </a:extLst>
          </p:cNvPr>
          <p:cNvSpPr txBox="1">
            <a:spLocks/>
          </p:cNvSpPr>
          <p:nvPr/>
        </p:nvSpPr>
        <p:spPr>
          <a:xfrm>
            <a:off x="323528" y="789552"/>
            <a:ext cx="8496944" cy="376241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a:p>
          <a:p>
            <a:pPr lvl="1"/>
            <a:endParaRPr lang="zh-CN" altLang="en-US" dirty="0"/>
          </a:p>
        </p:txBody>
      </p:sp>
      <p:sp>
        <p:nvSpPr>
          <p:cNvPr id="5" name="矩形 4">
            <a:extLst>
              <a:ext uri="{FF2B5EF4-FFF2-40B4-BE49-F238E27FC236}">
                <a16:creationId xmlns:a16="http://schemas.microsoft.com/office/drawing/2014/main" id="{A6C85A7D-5237-BF5F-70FF-C5C315C3C36C}"/>
              </a:ext>
            </a:extLst>
          </p:cNvPr>
          <p:cNvSpPr/>
          <p:nvPr/>
        </p:nvSpPr>
        <p:spPr>
          <a:xfrm>
            <a:off x="530870" y="6334820"/>
            <a:ext cx="10402741" cy="338554"/>
          </a:xfrm>
          <a:prstGeom prst="rect">
            <a:avLst/>
          </a:prstGeom>
          <a:solidFill>
            <a:schemeClr val="bg1"/>
          </a:solidFill>
        </p:spPr>
        <p:txBody>
          <a:bodyPr wrap="square">
            <a:spAutoFit/>
          </a:bodyPr>
          <a:lstStyle/>
          <a:p>
            <a:pPr marL="285750" indent="-285750">
              <a:spcBef>
                <a:spcPts val="600"/>
              </a:spcBef>
              <a:buFont typeface="Wingdings" panose="05000000000000000000" pitchFamily="2" charset="2"/>
              <a:buChar char="Ø"/>
            </a:pPr>
            <a:r>
              <a:rPr lang="en-US" altLang="zh-CN" sz="1600" b="1" dirty="0" err="1">
                <a:latin typeface="Times New Roman" panose="02020603050405020304" pitchFamily="18" charset="0"/>
                <a:cs typeface="Times New Roman" panose="02020603050405020304" pitchFamily="18" charset="0"/>
              </a:rPr>
              <a:t>Skorobogatov</a:t>
            </a:r>
            <a:r>
              <a:rPr lang="en-US" altLang="zh-CN" sz="1600" b="1" dirty="0">
                <a:latin typeface="Times New Roman" panose="02020603050405020304" pitchFamily="18" charset="0"/>
                <a:cs typeface="Times New Roman" panose="02020603050405020304" pitchFamily="18" charset="0"/>
              </a:rPr>
              <a:t> S, </a:t>
            </a:r>
            <a:r>
              <a:rPr lang="en-US" altLang="zh-CN" sz="1600" b="1">
                <a:latin typeface="Times New Roman" panose="02020603050405020304" pitchFamily="18" charset="0"/>
                <a:cs typeface="Times New Roman" panose="02020603050405020304" pitchFamily="18" charset="0"/>
              </a:rPr>
              <a:t>Woods C. </a:t>
            </a:r>
            <a:r>
              <a:rPr lang="en-US" altLang="zh-CN" sz="1600" b="1" dirty="0">
                <a:latin typeface="Times New Roman" panose="02020603050405020304" pitchFamily="18" charset="0"/>
                <a:cs typeface="Times New Roman" panose="02020603050405020304" pitchFamily="18" charset="0"/>
              </a:rPr>
              <a:t>Breakthrough Silicon Scanning Discovers Backdoor in </a:t>
            </a:r>
            <a:r>
              <a:rPr lang="en-US" altLang="zh-CN" sz="1600" b="1">
                <a:latin typeface="Times New Roman" panose="02020603050405020304" pitchFamily="18" charset="0"/>
                <a:cs typeface="Times New Roman" panose="02020603050405020304" pitchFamily="18" charset="0"/>
              </a:rPr>
              <a:t>Military Chip. CHES 2012.</a:t>
            </a:r>
            <a:endParaRPr lang="en-US" altLang="zh-CN" sz="1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19F38EE-F7A5-EFEF-6914-4E660BFD3CDA}"/>
              </a:ext>
            </a:extLst>
          </p:cNvPr>
          <p:cNvPicPr>
            <a:picLocks noChangeAspect="1"/>
          </p:cNvPicPr>
          <p:nvPr/>
        </p:nvPicPr>
        <p:blipFill>
          <a:blip r:embed="rId2"/>
          <a:stretch>
            <a:fillRect/>
          </a:stretch>
        </p:blipFill>
        <p:spPr>
          <a:xfrm>
            <a:off x="4592668" y="3395026"/>
            <a:ext cx="3170059" cy="2405791"/>
          </a:xfrm>
          <a:prstGeom prst="rect">
            <a:avLst/>
          </a:prstGeom>
        </p:spPr>
      </p:pic>
      <p:pic>
        <p:nvPicPr>
          <p:cNvPr id="7" name="图片 6">
            <a:extLst>
              <a:ext uri="{FF2B5EF4-FFF2-40B4-BE49-F238E27FC236}">
                <a16:creationId xmlns:a16="http://schemas.microsoft.com/office/drawing/2014/main" id="{7773E93F-490C-58E1-C38C-BA2A6A44EC99}"/>
              </a:ext>
            </a:extLst>
          </p:cNvPr>
          <p:cNvPicPr>
            <a:picLocks noChangeAspect="1"/>
          </p:cNvPicPr>
          <p:nvPr/>
        </p:nvPicPr>
        <p:blipFill>
          <a:blip r:embed="rId3"/>
          <a:stretch>
            <a:fillRect/>
          </a:stretch>
        </p:blipFill>
        <p:spPr>
          <a:xfrm>
            <a:off x="456037" y="3367117"/>
            <a:ext cx="3269746" cy="2432371"/>
          </a:xfrm>
          <a:prstGeom prst="rect">
            <a:avLst/>
          </a:prstGeom>
        </p:spPr>
      </p:pic>
      <p:sp>
        <p:nvSpPr>
          <p:cNvPr id="8" name="文本框 7">
            <a:extLst>
              <a:ext uri="{FF2B5EF4-FFF2-40B4-BE49-F238E27FC236}">
                <a16:creationId xmlns:a16="http://schemas.microsoft.com/office/drawing/2014/main" id="{8C01D895-74C1-E4AD-395C-E110C8F74A89}"/>
              </a:ext>
            </a:extLst>
          </p:cNvPr>
          <p:cNvSpPr txBox="1"/>
          <p:nvPr/>
        </p:nvSpPr>
        <p:spPr>
          <a:xfrm>
            <a:off x="226277" y="5791367"/>
            <a:ext cx="3729266" cy="338554"/>
          </a:xfrm>
          <a:prstGeom prst="rect">
            <a:avLst/>
          </a:prstGeom>
          <a:noFill/>
        </p:spPr>
        <p:txBody>
          <a:bodyPr wrap="square" rtlCol="0">
            <a:spAutoFit/>
          </a:bodyPr>
          <a:lstStyle/>
          <a:p>
            <a:pPr algn="ct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FPGA</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开发板</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&amp;</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能量采集装置</a:t>
            </a:r>
          </a:p>
        </p:txBody>
      </p:sp>
      <p:sp>
        <p:nvSpPr>
          <p:cNvPr id="9" name="文本框 8">
            <a:extLst>
              <a:ext uri="{FF2B5EF4-FFF2-40B4-BE49-F238E27FC236}">
                <a16:creationId xmlns:a16="http://schemas.microsoft.com/office/drawing/2014/main" id="{E7FC7A45-ED3E-149B-596D-1A527853DD7C}"/>
              </a:ext>
            </a:extLst>
          </p:cNvPr>
          <p:cNvSpPr txBox="1"/>
          <p:nvPr/>
        </p:nvSpPr>
        <p:spPr>
          <a:xfrm>
            <a:off x="4482577" y="5791367"/>
            <a:ext cx="3390242"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信息采集控制装置</a:t>
            </a:r>
          </a:p>
        </p:txBody>
      </p:sp>
      <p:sp>
        <p:nvSpPr>
          <p:cNvPr id="10" name="文本框 9">
            <a:extLst>
              <a:ext uri="{FF2B5EF4-FFF2-40B4-BE49-F238E27FC236}">
                <a16:creationId xmlns:a16="http://schemas.microsoft.com/office/drawing/2014/main" id="{C248260D-A08A-9B5D-4D95-2CE196C40431}"/>
              </a:ext>
            </a:extLst>
          </p:cNvPr>
          <p:cNvSpPr txBox="1"/>
          <p:nvPr/>
        </p:nvSpPr>
        <p:spPr>
          <a:xfrm>
            <a:off x="8270888" y="5791367"/>
            <a:ext cx="3390242"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后门指令检测结果</a:t>
            </a:r>
          </a:p>
        </p:txBody>
      </p:sp>
      <p:pic>
        <p:nvPicPr>
          <p:cNvPr id="11" name="图片 10">
            <a:extLst>
              <a:ext uri="{FF2B5EF4-FFF2-40B4-BE49-F238E27FC236}">
                <a16:creationId xmlns:a16="http://schemas.microsoft.com/office/drawing/2014/main" id="{FC8ED339-D81E-655C-39E2-D97EF87CC723}"/>
              </a:ext>
            </a:extLst>
          </p:cNvPr>
          <p:cNvPicPr>
            <a:picLocks noChangeAspect="1"/>
          </p:cNvPicPr>
          <p:nvPr/>
        </p:nvPicPr>
        <p:blipFill rotWithShape="1">
          <a:blip r:embed="rId4"/>
          <a:srcRect r="50000"/>
          <a:stretch/>
        </p:blipFill>
        <p:spPr>
          <a:xfrm>
            <a:off x="8339965" y="3454668"/>
            <a:ext cx="3290482" cy="2359213"/>
          </a:xfrm>
          <a:prstGeom prst="rect">
            <a:avLst/>
          </a:prstGeom>
        </p:spPr>
      </p:pic>
      <p:sp>
        <p:nvSpPr>
          <p:cNvPr id="13" name="文本框 12">
            <a:extLst>
              <a:ext uri="{FF2B5EF4-FFF2-40B4-BE49-F238E27FC236}">
                <a16:creationId xmlns:a16="http://schemas.microsoft.com/office/drawing/2014/main" id="{FD459A15-EF08-3B7C-2A3D-E8AC42B64B53}"/>
              </a:ext>
            </a:extLst>
          </p:cNvPr>
          <p:cNvSpPr txBox="1"/>
          <p:nvPr/>
        </p:nvSpPr>
        <p:spPr>
          <a:xfrm>
            <a:off x="439136" y="1042133"/>
            <a:ext cx="11299955" cy="1862048"/>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2012</a:t>
            </a:r>
            <a:r>
              <a:rPr lang="zh-CN" altLang="en-US" sz="1900" dirty="0">
                <a:latin typeface="+mn-ea"/>
                <a:ea typeface="+mn-ea"/>
              </a:rPr>
              <a:t>年，剑桥大学</a:t>
            </a:r>
            <a:r>
              <a:rPr lang="en-US" altLang="zh-CN" sz="1900" dirty="0" err="1">
                <a:latin typeface="+mn-ea"/>
                <a:ea typeface="+mn-ea"/>
              </a:rPr>
              <a:t>Skorobogatov</a:t>
            </a:r>
            <a:r>
              <a:rPr lang="zh-CN" altLang="en-US" sz="1900" dirty="0">
                <a:latin typeface="+mn-ea"/>
                <a:ea typeface="+mn-ea"/>
              </a:rPr>
              <a:t>在军用</a:t>
            </a:r>
            <a:r>
              <a:rPr lang="en-US" altLang="zh-CN" sz="1900" dirty="0">
                <a:latin typeface="+mn-ea"/>
                <a:ea typeface="+mn-ea"/>
              </a:rPr>
              <a:t>FPGA</a:t>
            </a:r>
            <a:r>
              <a:rPr lang="zh-CN" altLang="en-US" sz="1900" dirty="0">
                <a:latin typeface="+mn-ea"/>
                <a:ea typeface="+mn-ea"/>
              </a:rPr>
              <a:t>芯片</a:t>
            </a:r>
            <a:r>
              <a:rPr lang="en-US" altLang="zh-CN" sz="1900" dirty="0" err="1">
                <a:latin typeface="+mn-ea"/>
                <a:ea typeface="+mn-ea"/>
              </a:rPr>
              <a:t>Actel</a:t>
            </a:r>
            <a:r>
              <a:rPr lang="en-US" altLang="zh-CN" sz="1900" dirty="0">
                <a:latin typeface="+mn-ea"/>
                <a:ea typeface="+mn-ea"/>
              </a:rPr>
              <a:t> ProASIC3</a:t>
            </a:r>
            <a:r>
              <a:rPr lang="zh-CN" altLang="en-US" sz="1900" dirty="0">
                <a:latin typeface="+mn-ea"/>
                <a:ea typeface="+mn-ea"/>
              </a:rPr>
              <a:t>中发现了“</a:t>
            </a:r>
            <a:r>
              <a:rPr lang="zh-CN" altLang="en-US" sz="1900" b="1" dirty="0">
                <a:solidFill>
                  <a:srgbClr val="C00000"/>
                </a:solidFill>
                <a:latin typeface="+mn-ea"/>
                <a:ea typeface="+mn-ea"/>
              </a:rPr>
              <a:t>现实世界中首个在硬件设备中植入的恶意应用后门</a:t>
            </a:r>
            <a:r>
              <a:rPr lang="zh-CN" altLang="en-US" sz="1900" dirty="0">
                <a:latin typeface="+mn-ea"/>
                <a:ea typeface="+mn-ea"/>
              </a:rPr>
              <a:t>”</a:t>
            </a: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该后门可</a:t>
            </a:r>
            <a:r>
              <a:rPr lang="zh-CN" altLang="en-US" sz="1900" b="1" dirty="0">
                <a:solidFill>
                  <a:srgbClr val="C00000"/>
                </a:solidFill>
                <a:latin typeface="+mn-ea"/>
                <a:ea typeface="+mn-ea"/>
              </a:rPr>
              <a:t>轻易读取和修改</a:t>
            </a:r>
            <a:r>
              <a:rPr lang="en-US" altLang="zh-CN" sz="1900" b="1" dirty="0">
                <a:solidFill>
                  <a:srgbClr val="C00000"/>
                </a:solidFill>
                <a:latin typeface="+mn-ea"/>
                <a:ea typeface="+mn-ea"/>
              </a:rPr>
              <a:t>FPGA</a:t>
            </a:r>
            <a:r>
              <a:rPr lang="zh-CN" altLang="en-US" sz="1900" b="1" dirty="0">
                <a:solidFill>
                  <a:srgbClr val="C00000"/>
                </a:solidFill>
                <a:latin typeface="+mn-ea"/>
                <a:ea typeface="+mn-ea"/>
              </a:rPr>
              <a:t>中的密钥</a:t>
            </a:r>
            <a:r>
              <a:rPr lang="zh-CN" altLang="en-US" sz="1900" dirty="0">
                <a:latin typeface="+mn-ea"/>
                <a:ea typeface="+mn-ea"/>
              </a:rPr>
              <a:t>，提取芯片中的程序，访问未加密的配置数据流，永久的破坏相关设备</a:t>
            </a: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检测手段：侧信道分析</a:t>
            </a:r>
            <a:r>
              <a:rPr lang="en-US" altLang="zh-CN" sz="1900" dirty="0">
                <a:latin typeface="+mn-ea"/>
                <a:ea typeface="+mn-ea"/>
              </a:rPr>
              <a:t>——</a:t>
            </a:r>
            <a:r>
              <a:rPr lang="zh-CN" altLang="en-US" sz="1900" dirty="0">
                <a:latin typeface="+mn-ea"/>
                <a:ea typeface="+mn-ea"/>
              </a:rPr>
              <a:t>通过芯片工作过程中的能量消耗判断芯片是否在执行异常操作</a:t>
            </a:r>
          </a:p>
        </p:txBody>
      </p:sp>
    </p:spTree>
    <p:extLst>
      <p:ext uri="{BB962C8B-B14F-4D97-AF65-F5344CB8AC3E}">
        <p14:creationId xmlns:p14="http://schemas.microsoft.com/office/powerpoint/2010/main" val="361462388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0B84D-2D47-4B6E-DF54-BCD1C0AC8D06}"/>
              </a:ext>
            </a:extLst>
          </p:cNvPr>
          <p:cNvSpPr>
            <a:spLocks noGrp="1"/>
          </p:cNvSpPr>
          <p:nvPr>
            <p:ph type="title"/>
          </p:nvPr>
        </p:nvSpPr>
        <p:spPr/>
        <p:txBody>
          <a:bodyPr/>
          <a:lstStyle/>
          <a:p>
            <a:r>
              <a:rPr lang="zh-CN" altLang="en-US" dirty="0"/>
              <a:t>参考教材</a:t>
            </a:r>
          </a:p>
        </p:txBody>
      </p:sp>
      <p:pic>
        <p:nvPicPr>
          <p:cNvPr id="4" name="图片 3">
            <a:extLst>
              <a:ext uri="{FF2B5EF4-FFF2-40B4-BE49-F238E27FC236}">
                <a16:creationId xmlns:a16="http://schemas.microsoft.com/office/drawing/2014/main" id="{2517AA01-93C6-7AFC-1CC1-2F82D69551F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6617" y="1762125"/>
            <a:ext cx="3333750" cy="3333750"/>
          </a:xfrm>
          <a:prstGeom prst="rect">
            <a:avLst/>
          </a:prstGeom>
        </p:spPr>
      </p:pic>
      <p:pic>
        <p:nvPicPr>
          <p:cNvPr id="6" name="图片 5">
            <a:extLst>
              <a:ext uri="{FF2B5EF4-FFF2-40B4-BE49-F238E27FC236}">
                <a16:creationId xmlns:a16="http://schemas.microsoft.com/office/drawing/2014/main" id="{C98E940B-BBDC-DEE9-8B80-42ED2448FE9E}"/>
              </a:ext>
            </a:extLst>
          </p:cNvPr>
          <p:cNvPicPr>
            <a:picLocks noChangeAspect="1"/>
          </p:cNvPicPr>
          <p:nvPr/>
        </p:nvPicPr>
        <p:blipFill>
          <a:blip r:embed="rId3"/>
          <a:stretch>
            <a:fillRect/>
          </a:stretch>
        </p:blipFill>
        <p:spPr>
          <a:xfrm>
            <a:off x="749002" y="1754172"/>
            <a:ext cx="2229389" cy="3349656"/>
          </a:xfrm>
          <a:prstGeom prst="rect">
            <a:avLst/>
          </a:prstGeom>
        </p:spPr>
      </p:pic>
      <p:pic>
        <p:nvPicPr>
          <p:cNvPr id="8" name="图片 7">
            <a:extLst>
              <a:ext uri="{FF2B5EF4-FFF2-40B4-BE49-F238E27FC236}">
                <a16:creationId xmlns:a16="http://schemas.microsoft.com/office/drawing/2014/main" id="{CF36CAFC-BD5D-55C4-0DD4-5617694478A7}"/>
              </a:ext>
            </a:extLst>
          </p:cNvPr>
          <p:cNvPicPr>
            <a:picLocks noChangeAspect="1"/>
          </p:cNvPicPr>
          <p:nvPr/>
        </p:nvPicPr>
        <p:blipFill>
          <a:blip r:embed="rId4"/>
          <a:stretch>
            <a:fillRect/>
          </a:stretch>
        </p:blipFill>
        <p:spPr>
          <a:xfrm>
            <a:off x="6272175" y="1717748"/>
            <a:ext cx="2479623" cy="3422505"/>
          </a:xfrm>
          <a:prstGeom prst="rect">
            <a:avLst/>
          </a:prstGeom>
        </p:spPr>
      </p:pic>
      <p:pic>
        <p:nvPicPr>
          <p:cNvPr id="10" name="图片 9">
            <a:extLst>
              <a:ext uri="{FF2B5EF4-FFF2-40B4-BE49-F238E27FC236}">
                <a16:creationId xmlns:a16="http://schemas.microsoft.com/office/drawing/2014/main" id="{A73C1D24-A8F0-D889-B189-7913B5ADB7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5363" y="1700213"/>
            <a:ext cx="2294573" cy="3457575"/>
          </a:xfrm>
          <a:prstGeom prst="rect">
            <a:avLst/>
          </a:prstGeom>
        </p:spPr>
      </p:pic>
    </p:spTree>
    <p:extLst>
      <p:ext uri="{BB962C8B-B14F-4D97-AF65-F5344CB8AC3E}">
        <p14:creationId xmlns:p14="http://schemas.microsoft.com/office/powerpoint/2010/main" val="236875845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9870F-70EB-668B-00EE-5DC0FB40A1EA}"/>
              </a:ext>
            </a:extLst>
          </p:cNvPr>
          <p:cNvSpPr>
            <a:spLocks noGrp="1"/>
          </p:cNvSpPr>
          <p:nvPr>
            <p:ph type="title"/>
          </p:nvPr>
        </p:nvSpPr>
        <p:spPr/>
        <p:txBody>
          <a:bodyPr/>
          <a:lstStyle/>
          <a:p>
            <a:r>
              <a:rPr lang="zh-CN" altLang="en-US" dirty="0"/>
              <a:t>密码产品后门攻击场景</a:t>
            </a:r>
          </a:p>
        </p:txBody>
      </p:sp>
      <p:pic>
        <p:nvPicPr>
          <p:cNvPr id="4" name="图片 3">
            <a:extLst>
              <a:ext uri="{FF2B5EF4-FFF2-40B4-BE49-F238E27FC236}">
                <a16:creationId xmlns:a16="http://schemas.microsoft.com/office/drawing/2014/main" id="{E6A32596-5258-D3B0-14AC-FCE882B09685}"/>
              </a:ext>
            </a:extLst>
          </p:cNvPr>
          <p:cNvPicPr>
            <a:picLocks noChangeAspect="1"/>
          </p:cNvPicPr>
          <p:nvPr/>
        </p:nvPicPr>
        <p:blipFill>
          <a:blip r:embed="rId2"/>
          <a:stretch>
            <a:fillRect/>
          </a:stretch>
        </p:blipFill>
        <p:spPr>
          <a:xfrm>
            <a:off x="5666871" y="1253140"/>
            <a:ext cx="5863889" cy="4255540"/>
          </a:xfrm>
          <a:prstGeom prst="rect">
            <a:avLst/>
          </a:prstGeom>
        </p:spPr>
      </p:pic>
      <p:sp>
        <p:nvSpPr>
          <p:cNvPr id="5" name="文本框 4">
            <a:extLst>
              <a:ext uri="{FF2B5EF4-FFF2-40B4-BE49-F238E27FC236}">
                <a16:creationId xmlns:a16="http://schemas.microsoft.com/office/drawing/2014/main" id="{FB5EF34A-4AF2-2343-81F7-A99A0A7ABA46}"/>
              </a:ext>
            </a:extLst>
          </p:cNvPr>
          <p:cNvSpPr txBox="1"/>
          <p:nvPr/>
        </p:nvSpPr>
        <p:spPr>
          <a:xfrm>
            <a:off x="7134653" y="5604860"/>
            <a:ext cx="2928323"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密码产品后门攻击场景示意图</a:t>
            </a:r>
          </a:p>
        </p:txBody>
      </p:sp>
      <p:sp>
        <p:nvSpPr>
          <p:cNvPr id="6" name="文本框 5">
            <a:extLst>
              <a:ext uri="{FF2B5EF4-FFF2-40B4-BE49-F238E27FC236}">
                <a16:creationId xmlns:a16="http://schemas.microsoft.com/office/drawing/2014/main" id="{5EBA0E41-41D3-948B-C5E6-53EF70BEAB69}"/>
              </a:ext>
            </a:extLst>
          </p:cNvPr>
          <p:cNvSpPr txBox="1"/>
          <p:nvPr/>
        </p:nvSpPr>
        <p:spPr>
          <a:xfrm>
            <a:off x="439137" y="1284183"/>
            <a:ext cx="4677469" cy="4370427"/>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算法替代攻击</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芯片厂商修改了标准的密码算法，该算法</a:t>
            </a:r>
            <a:r>
              <a:rPr lang="zh-CN" altLang="en-US" sz="1900" b="1" dirty="0">
                <a:solidFill>
                  <a:srgbClr val="C00000"/>
                </a:solidFill>
                <a:latin typeface="+mn-ea"/>
                <a:ea typeface="+mn-ea"/>
              </a:rPr>
              <a:t>输出结果</a:t>
            </a:r>
            <a:r>
              <a:rPr lang="zh-CN" altLang="en-US" sz="1900" dirty="0">
                <a:latin typeface="+mn-ea"/>
                <a:ea typeface="+mn-ea"/>
              </a:rPr>
              <a:t>可能导致用户密钥泄露</a:t>
            </a: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弱密钥攻击</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产品</a:t>
            </a:r>
            <a:r>
              <a:rPr lang="zh-CN" altLang="en-US" sz="1900" b="1" dirty="0">
                <a:solidFill>
                  <a:srgbClr val="C00000"/>
                </a:solidFill>
                <a:latin typeface="+mn-ea"/>
                <a:ea typeface="+mn-ea"/>
              </a:rPr>
              <a:t>故意选取弱密钥</a:t>
            </a:r>
            <a:r>
              <a:rPr lang="zh-CN" altLang="en-US" sz="1900" dirty="0">
                <a:latin typeface="+mn-ea"/>
                <a:ea typeface="+mn-ea"/>
              </a:rPr>
              <a:t>（甚至是固定密钥）作私钥，因其不输出而难以发现</a:t>
            </a: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隐蔽式命令</a:t>
            </a:r>
            <a:r>
              <a:rPr lang="en-US" altLang="zh-CN" sz="1900" dirty="0">
                <a:latin typeface="+mn-ea"/>
                <a:ea typeface="+mn-ea"/>
              </a:rPr>
              <a:t>/</a:t>
            </a:r>
            <a:r>
              <a:rPr lang="zh-CN" altLang="en-US" sz="1900" dirty="0">
                <a:latin typeface="+mn-ea"/>
                <a:ea typeface="+mn-ea"/>
              </a:rPr>
              <a:t>条件激活</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设备</a:t>
            </a:r>
            <a:r>
              <a:rPr lang="zh-CN" altLang="en-US" sz="1900" b="1" dirty="0">
                <a:solidFill>
                  <a:srgbClr val="C00000"/>
                </a:solidFill>
                <a:latin typeface="+mn-ea"/>
                <a:ea typeface="+mn-ea"/>
              </a:rPr>
              <a:t>日常运转中后门不会激活</a:t>
            </a:r>
            <a:r>
              <a:rPr lang="zh-CN" altLang="en-US" sz="1900" dirty="0">
                <a:latin typeface="+mn-ea"/>
                <a:ea typeface="+mn-ea"/>
              </a:rPr>
              <a:t>，仅有攻击者能用特定命令或特定物理条件激活</a:t>
            </a:r>
          </a:p>
        </p:txBody>
      </p:sp>
    </p:spTree>
    <p:extLst>
      <p:ext uri="{BB962C8B-B14F-4D97-AF65-F5344CB8AC3E}">
        <p14:creationId xmlns:p14="http://schemas.microsoft.com/office/powerpoint/2010/main" val="35471878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9870F-70EB-668B-00EE-5DC0FB40A1EA}"/>
              </a:ext>
            </a:extLst>
          </p:cNvPr>
          <p:cNvSpPr>
            <a:spLocks noGrp="1"/>
          </p:cNvSpPr>
          <p:nvPr>
            <p:ph type="title"/>
          </p:nvPr>
        </p:nvSpPr>
        <p:spPr/>
        <p:txBody>
          <a:bodyPr/>
          <a:lstStyle/>
          <a:p>
            <a:r>
              <a:rPr lang="zh-CN" altLang="en-US" dirty="0"/>
              <a:t>案例</a:t>
            </a:r>
            <a:r>
              <a:rPr lang="en-US" altLang="zh-CN" dirty="0"/>
              <a:t>4.3</a:t>
            </a:r>
            <a:r>
              <a:rPr lang="zh-CN" altLang="en-US" dirty="0"/>
              <a:t>：外行程序员给产品加密码算法</a:t>
            </a:r>
          </a:p>
        </p:txBody>
      </p:sp>
      <p:sp>
        <p:nvSpPr>
          <p:cNvPr id="5" name="文本框 4">
            <a:extLst>
              <a:ext uri="{FF2B5EF4-FFF2-40B4-BE49-F238E27FC236}">
                <a16:creationId xmlns:a16="http://schemas.microsoft.com/office/drawing/2014/main" id="{FB5EF34A-4AF2-2343-81F7-A99A0A7ABA46}"/>
              </a:ext>
            </a:extLst>
          </p:cNvPr>
          <p:cNvSpPr txBox="1"/>
          <p:nvPr/>
        </p:nvSpPr>
        <p:spPr>
          <a:xfrm>
            <a:off x="7134653" y="5604860"/>
            <a:ext cx="2928323" cy="338554"/>
          </a:xfrm>
          <a:prstGeom prst="rect">
            <a:avLst/>
          </a:prstGeom>
          <a:noFill/>
        </p:spPr>
        <p:txBody>
          <a:bodyPr wrap="square" rtlCol="0">
            <a:spAutoFit/>
          </a:bodyPr>
          <a:lstStyle/>
          <a:p>
            <a:pPr algn="ct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Hash</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函数</a:t>
            </a:r>
          </a:p>
        </p:txBody>
      </p:sp>
      <p:sp>
        <p:nvSpPr>
          <p:cNvPr id="6" name="文本框 5">
            <a:extLst>
              <a:ext uri="{FF2B5EF4-FFF2-40B4-BE49-F238E27FC236}">
                <a16:creationId xmlns:a16="http://schemas.microsoft.com/office/drawing/2014/main" id="{5EBA0E41-41D3-948B-C5E6-53EF70BEAB69}"/>
              </a:ext>
            </a:extLst>
          </p:cNvPr>
          <p:cNvSpPr txBox="1"/>
          <p:nvPr/>
        </p:nvSpPr>
        <p:spPr>
          <a:xfrm>
            <a:off x="577850" y="1313210"/>
            <a:ext cx="10823949" cy="1246495"/>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zh-CN" altLang="en-US" sz="2000" dirty="0">
                <a:latin typeface="+mn-ea"/>
                <a:ea typeface="+mn-ea"/>
              </a:rPr>
              <a:t>某公司认为其安全产品的口令应该用密码算法进行保护，所以以</a:t>
            </a:r>
            <a:r>
              <a:rPr lang="zh-CN" altLang="en-US" sz="2000" b="1" dirty="0">
                <a:solidFill>
                  <a:srgbClr val="C00000"/>
                </a:solidFill>
                <a:latin typeface="+mn-ea"/>
                <a:ea typeface="+mn-ea"/>
              </a:rPr>
              <a:t>“</a:t>
            </a:r>
            <a:r>
              <a:rPr lang="en-US" altLang="zh-CN" sz="2000" b="1" dirty="0">
                <a:solidFill>
                  <a:srgbClr val="C00000"/>
                </a:solidFill>
                <a:latin typeface="+mn-ea"/>
                <a:ea typeface="+mn-ea"/>
              </a:rPr>
              <a:t>SM3(</a:t>
            </a:r>
            <a:r>
              <a:rPr lang="zh-CN" altLang="en-US" sz="2000" b="1" dirty="0">
                <a:solidFill>
                  <a:srgbClr val="C00000"/>
                </a:solidFill>
                <a:latin typeface="+mn-ea"/>
                <a:ea typeface="+mn-ea"/>
              </a:rPr>
              <a:t>用户名</a:t>
            </a:r>
            <a:r>
              <a:rPr lang="en-US" altLang="zh-CN" sz="2000" b="1" dirty="0">
                <a:solidFill>
                  <a:srgbClr val="C00000"/>
                </a:solidFill>
                <a:latin typeface="+mn-ea"/>
                <a:ea typeface="+mn-ea"/>
              </a:rPr>
              <a:t>)</a:t>
            </a:r>
            <a:r>
              <a:rPr lang="zh-CN" altLang="en-US" sz="2000" b="1" dirty="0">
                <a:solidFill>
                  <a:srgbClr val="C00000"/>
                </a:solidFill>
                <a:latin typeface="+mn-ea"/>
                <a:ea typeface="+mn-ea"/>
              </a:rPr>
              <a:t>”</a:t>
            </a:r>
            <a:r>
              <a:rPr lang="zh-CN" altLang="en-US" sz="2000" dirty="0">
                <a:latin typeface="+mn-ea"/>
                <a:ea typeface="+mn-ea"/>
              </a:rPr>
              <a:t>的形式作为该产品的用户口令，存储于数据库</a:t>
            </a:r>
          </a:p>
          <a:p>
            <a:pPr marL="342900" indent="-342900" algn="just" eaLnBrk="1">
              <a:spcBef>
                <a:spcPts val="600"/>
              </a:spcBef>
              <a:spcAft>
                <a:spcPts val="1200"/>
              </a:spcAft>
              <a:buClr>
                <a:schemeClr val="tx2"/>
              </a:buClr>
              <a:buFont typeface="Wingdings" panose="05000000000000000000" pitchFamily="2" charset="2"/>
              <a:buChar char="n"/>
            </a:pPr>
            <a:r>
              <a:rPr lang="zh-CN" altLang="en-US" sz="2000" dirty="0">
                <a:latin typeface="+mn-ea"/>
                <a:ea typeface="+mn-ea"/>
              </a:rPr>
              <a:t>危害：在已知设计方案的前提下，攻击者可以直接利用用户名算出其口令</a:t>
            </a:r>
          </a:p>
        </p:txBody>
      </p:sp>
      <p:sp>
        <p:nvSpPr>
          <p:cNvPr id="3" name="文本框 2">
            <a:extLst>
              <a:ext uri="{FF2B5EF4-FFF2-40B4-BE49-F238E27FC236}">
                <a16:creationId xmlns:a16="http://schemas.microsoft.com/office/drawing/2014/main" id="{6A2E7FB1-57A0-AC1D-06C4-4506C91A6F9A}"/>
              </a:ext>
            </a:extLst>
          </p:cNvPr>
          <p:cNvSpPr txBox="1"/>
          <p:nvPr/>
        </p:nvSpPr>
        <p:spPr>
          <a:xfrm>
            <a:off x="1543025" y="5604860"/>
            <a:ext cx="2928323"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口令系统</a:t>
            </a:r>
          </a:p>
        </p:txBody>
      </p:sp>
      <p:pic>
        <p:nvPicPr>
          <p:cNvPr id="6146" name="Picture 2">
            <a:extLst>
              <a:ext uri="{FF2B5EF4-FFF2-40B4-BE49-F238E27FC236}">
                <a16:creationId xmlns:a16="http://schemas.microsoft.com/office/drawing/2014/main" id="{DEDDEFEE-CE91-FBA7-4648-DCB0D4935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599" y="3559384"/>
            <a:ext cx="3785175" cy="1892587"/>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F0D03B72-16B1-18F8-5E2B-4511B4308FC3}"/>
              </a:ext>
            </a:extLst>
          </p:cNvPr>
          <p:cNvPicPr>
            <a:picLocks noChangeAspect="1"/>
          </p:cNvPicPr>
          <p:nvPr/>
        </p:nvPicPr>
        <p:blipFill>
          <a:blip r:embed="rId3"/>
          <a:stretch>
            <a:fillRect/>
          </a:stretch>
        </p:blipFill>
        <p:spPr>
          <a:xfrm>
            <a:off x="5562422" y="3621479"/>
            <a:ext cx="6072783" cy="1768395"/>
          </a:xfrm>
          <a:prstGeom prst="rect">
            <a:avLst/>
          </a:prstGeom>
          <a:ln>
            <a:solidFill>
              <a:schemeClr val="tx1"/>
            </a:solidFill>
          </a:ln>
        </p:spPr>
      </p:pic>
    </p:spTree>
    <p:extLst>
      <p:ext uri="{BB962C8B-B14F-4D97-AF65-F5344CB8AC3E}">
        <p14:creationId xmlns:p14="http://schemas.microsoft.com/office/powerpoint/2010/main" val="736649915"/>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BF2CBB-94BD-E487-1EFC-68E196DB6B5F}"/>
              </a:ext>
            </a:extLst>
          </p:cNvPr>
          <p:cNvSpPr>
            <a:spLocks noGrp="1"/>
          </p:cNvSpPr>
          <p:nvPr>
            <p:ph type="title"/>
          </p:nvPr>
        </p:nvSpPr>
        <p:spPr/>
        <p:txBody>
          <a:bodyPr/>
          <a:lstStyle/>
          <a:p>
            <a:r>
              <a:rPr lang="zh-CN" altLang="en-US" dirty="0"/>
              <a:t>案例</a:t>
            </a:r>
            <a:r>
              <a:rPr lang="en-US" altLang="zh-CN" dirty="0"/>
              <a:t>4.4</a:t>
            </a:r>
            <a:r>
              <a:rPr lang="zh-CN" altLang="en-US" dirty="0"/>
              <a:t>：密码产品应要求环境安全</a:t>
            </a:r>
          </a:p>
        </p:txBody>
      </p:sp>
      <p:grpSp>
        <p:nvGrpSpPr>
          <p:cNvPr id="22" name="组合 21">
            <a:extLst>
              <a:ext uri="{FF2B5EF4-FFF2-40B4-BE49-F238E27FC236}">
                <a16:creationId xmlns:a16="http://schemas.microsoft.com/office/drawing/2014/main" id="{1D175CEF-805B-3CC7-EDC4-18663A3C5779}"/>
              </a:ext>
            </a:extLst>
          </p:cNvPr>
          <p:cNvGrpSpPr/>
          <p:nvPr/>
        </p:nvGrpSpPr>
        <p:grpSpPr>
          <a:xfrm>
            <a:off x="8098105" y="1247402"/>
            <a:ext cx="4070917" cy="4774666"/>
            <a:chOff x="8071981" y="1247402"/>
            <a:chExt cx="4070917" cy="4774666"/>
          </a:xfrm>
        </p:grpSpPr>
        <p:pic>
          <p:nvPicPr>
            <p:cNvPr id="10" name="图片 9">
              <a:extLst>
                <a:ext uri="{FF2B5EF4-FFF2-40B4-BE49-F238E27FC236}">
                  <a16:creationId xmlns:a16="http://schemas.microsoft.com/office/drawing/2014/main" id="{DA161B9C-EE55-2F46-D2C5-572981837DD9}"/>
                </a:ext>
              </a:extLst>
            </p:cNvPr>
            <p:cNvPicPr>
              <a:picLocks noChangeAspect="1"/>
            </p:cNvPicPr>
            <p:nvPr/>
          </p:nvPicPr>
          <p:blipFill>
            <a:blip r:embed="rId2"/>
            <a:stretch>
              <a:fillRect/>
            </a:stretch>
          </p:blipFill>
          <p:spPr>
            <a:xfrm>
              <a:off x="8071981" y="1247402"/>
              <a:ext cx="4070917" cy="4774666"/>
            </a:xfrm>
            <a:prstGeom prst="rect">
              <a:avLst/>
            </a:prstGeom>
          </p:spPr>
        </p:pic>
        <p:cxnSp>
          <p:nvCxnSpPr>
            <p:cNvPr id="16" name="直接连接符 15">
              <a:extLst>
                <a:ext uri="{FF2B5EF4-FFF2-40B4-BE49-F238E27FC236}">
                  <a16:creationId xmlns:a16="http://schemas.microsoft.com/office/drawing/2014/main" id="{26ED5C4F-F01D-688B-8590-6AF66C5D708F}"/>
                </a:ext>
              </a:extLst>
            </p:cNvPr>
            <p:cNvCxnSpPr/>
            <p:nvPr/>
          </p:nvCxnSpPr>
          <p:spPr>
            <a:xfrm>
              <a:off x="8172450" y="5757865"/>
              <a:ext cx="290036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FB2D0EFD-8E40-E35C-615E-99C2AA0294E4}"/>
              </a:ext>
            </a:extLst>
          </p:cNvPr>
          <p:cNvGrpSpPr/>
          <p:nvPr/>
        </p:nvGrpSpPr>
        <p:grpSpPr>
          <a:xfrm>
            <a:off x="3809512" y="1237169"/>
            <a:ext cx="4324789" cy="4684105"/>
            <a:chOff x="3809512" y="1237169"/>
            <a:chExt cx="4324789" cy="4684105"/>
          </a:xfrm>
        </p:grpSpPr>
        <p:pic>
          <p:nvPicPr>
            <p:cNvPr id="14" name="图片 13">
              <a:extLst>
                <a:ext uri="{FF2B5EF4-FFF2-40B4-BE49-F238E27FC236}">
                  <a16:creationId xmlns:a16="http://schemas.microsoft.com/office/drawing/2014/main" id="{696AECE6-1C59-EBD9-DDA2-96CE05E380B7}"/>
                </a:ext>
              </a:extLst>
            </p:cNvPr>
            <p:cNvPicPr>
              <a:picLocks noChangeAspect="1"/>
            </p:cNvPicPr>
            <p:nvPr/>
          </p:nvPicPr>
          <p:blipFill>
            <a:blip r:embed="rId3"/>
            <a:stretch>
              <a:fillRect/>
            </a:stretch>
          </p:blipFill>
          <p:spPr>
            <a:xfrm>
              <a:off x="3809512" y="1237169"/>
              <a:ext cx="4324789" cy="4684105"/>
            </a:xfrm>
            <a:prstGeom prst="rect">
              <a:avLst/>
            </a:prstGeom>
          </p:spPr>
        </p:pic>
        <p:cxnSp>
          <p:nvCxnSpPr>
            <p:cNvPr id="17" name="直接连接符 16">
              <a:extLst>
                <a:ext uri="{FF2B5EF4-FFF2-40B4-BE49-F238E27FC236}">
                  <a16:creationId xmlns:a16="http://schemas.microsoft.com/office/drawing/2014/main" id="{50BA622B-58B8-85E4-4821-D2EAF7971C3E}"/>
                </a:ext>
              </a:extLst>
            </p:cNvPr>
            <p:cNvCxnSpPr>
              <a:cxnSpLocks/>
            </p:cNvCxnSpPr>
            <p:nvPr/>
          </p:nvCxnSpPr>
          <p:spPr>
            <a:xfrm>
              <a:off x="5907611" y="4819652"/>
              <a:ext cx="206957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6D857D9-4C81-5CF0-9E31-4E20DD94302D}"/>
                </a:ext>
              </a:extLst>
            </p:cNvPr>
            <p:cNvCxnSpPr>
              <a:cxnSpLocks/>
            </p:cNvCxnSpPr>
            <p:nvPr/>
          </p:nvCxnSpPr>
          <p:spPr>
            <a:xfrm>
              <a:off x="3988323" y="5005389"/>
              <a:ext cx="49319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8770E30C-D6F1-6A5C-46B9-763DBD2B2067}"/>
              </a:ext>
            </a:extLst>
          </p:cNvPr>
          <p:cNvGrpSpPr/>
          <p:nvPr/>
        </p:nvGrpSpPr>
        <p:grpSpPr>
          <a:xfrm>
            <a:off x="160041" y="1210176"/>
            <a:ext cx="3629260" cy="4684105"/>
            <a:chOff x="160041" y="1210176"/>
            <a:chExt cx="3629260" cy="4684105"/>
          </a:xfrm>
        </p:grpSpPr>
        <p:pic>
          <p:nvPicPr>
            <p:cNvPr id="12" name="图片 11">
              <a:extLst>
                <a:ext uri="{FF2B5EF4-FFF2-40B4-BE49-F238E27FC236}">
                  <a16:creationId xmlns:a16="http://schemas.microsoft.com/office/drawing/2014/main" id="{C1BFFEFF-944A-9E5B-E35A-25AE1C415910}"/>
                </a:ext>
              </a:extLst>
            </p:cNvPr>
            <p:cNvPicPr>
              <a:picLocks noChangeAspect="1"/>
            </p:cNvPicPr>
            <p:nvPr/>
          </p:nvPicPr>
          <p:blipFill>
            <a:blip r:embed="rId4"/>
            <a:stretch>
              <a:fillRect/>
            </a:stretch>
          </p:blipFill>
          <p:spPr>
            <a:xfrm>
              <a:off x="160041" y="1210176"/>
              <a:ext cx="3629260" cy="4684105"/>
            </a:xfrm>
            <a:prstGeom prst="rect">
              <a:avLst/>
            </a:prstGeom>
          </p:spPr>
        </p:pic>
        <p:cxnSp>
          <p:nvCxnSpPr>
            <p:cNvPr id="25" name="直接连接符 24">
              <a:extLst>
                <a:ext uri="{FF2B5EF4-FFF2-40B4-BE49-F238E27FC236}">
                  <a16:creationId xmlns:a16="http://schemas.microsoft.com/office/drawing/2014/main" id="{5C21C87D-6688-6641-48B2-27A6A4578BB4}"/>
                </a:ext>
              </a:extLst>
            </p:cNvPr>
            <p:cNvCxnSpPr>
              <a:cxnSpLocks/>
            </p:cNvCxnSpPr>
            <p:nvPr/>
          </p:nvCxnSpPr>
          <p:spPr>
            <a:xfrm>
              <a:off x="510111" y="5837138"/>
              <a:ext cx="162825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3B37C844-7425-BB82-C0B8-5EEC0F62FE7C}"/>
              </a:ext>
            </a:extLst>
          </p:cNvPr>
          <p:cNvSpPr/>
          <p:nvPr/>
        </p:nvSpPr>
        <p:spPr>
          <a:xfrm>
            <a:off x="463731" y="6275366"/>
            <a:ext cx="11345091" cy="584775"/>
          </a:xfrm>
          <a:prstGeom prst="rect">
            <a:avLst/>
          </a:prstGeom>
          <a:solidFill>
            <a:schemeClr val="bg1"/>
          </a:solidFill>
        </p:spPr>
        <p:txBody>
          <a:bodyPr wrap="square">
            <a:spAutoFit/>
          </a:bodyPr>
          <a:lstStyle/>
          <a:p>
            <a:pPr marL="285750" indent="-285750">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新闻直播间</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浙江温州警方破获窃取医院“统方”牟利案</a:t>
            </a:r>
            <a:r>
              <a:rPr lang="en-US" altLang="zh-CN" sz="1600" b="1" dirty="0">
                <a:latin typeface="Times New Roman" panose="02020603050405020304" pitchFamily="18" charset="0"/>
                <a:cs typeface="Times New Roman" panose="02020603050405020304" pitchFamily="18" charset="0"/>
              </a:rPr>
              <a:t>_CCTV</a:t>
            </a:r>
            <a:r>
              <a:rPr lang="zh-CN" altLang="en-US" sz="1600" b="1" dirty="0">
                <a:latin typeface="Times New Roman" panose="02020603050405020304" pitchFamily="18" charset="0"/>
                <a:cs typeface="Times New Roman" panose="02020603050405020304" pitchFamily="18" charset="0"/>
              </a:rPr>
              <a:t>节目官网</a:t>
            </a:r>
            <a:r>
              <a:rPr lang="en-US" altLang="zh-CN" sz="1600" b="1" dirty="0">
                <a:latin typeface="Times New Roman" panose="02020603050405020304" pitchFamily="18" charset="0"/>
                <a:cs typeface="Times New Roman" panose="02020603050405020304" pitchFamily="18" charset="0"/>
              </a:rPr>
              <a:t>-CCTV-13_</a:t>
            </a:r>
            <a:r>
              <a:rPr lang="zh-CN" altLang="en-US" sz="1600" b="1" dirty="0">
                <a:latin typeface="Times New Roman" panose="02020603050405020304" pitchFamily="18" charset="0"/>
                <a:cs typeface="Times New Roman" panose="02020603050405020304" pitchFamily="18" charset="0"/>
              </a:rPr>
              <a:t>央视网</a:t>
            </a:r>
            <a:r>
              <a:rPr lang="en-US" altLang="zh-CN" sz="1600" b="1">
                <a:latin typeface="Times New Roman" panose="02020603050405020304" pitchFamily="18" charset="0"/>
                <a:cs typeface="Times New Roman" panose="02020603050405020304" pitchFamily="18" charset="0"/>
              </a:rPr>
              <a:t>(cctv.com</a:t>
            </a:r>
            <a:r>
              <a:rPr lang="en-US" altLang="zh-CN" sz="1600" b="1" dirty="0">
                <a:latin typeface="Times New Roman" panose="02020603050405020304" pitchFamily="18" charset="0"/>
                <a:cs typeface="Times New Roman" panose="02020603050405020304" pitchFamily="18" charset="0"/>
              </a:rPr>
              <a:t>)  https</a:t>
            </a:r>
            <a:r>
              <a:rPr lang="en-US" altLang="zh-CN" sz="1600" b="1">
                <a:latin typeface="Times New Roman" panose="02020603050405020304" pitchFamily="18" charset="0"/>
                <a:cs typeface="Times New Roman" panose="02020603050405020304" pitchFamily="18" charset="0"/>
              </a:rPr>
              <a:t>://tv.cctv.com</a:t>
            </a:r>
            <a:r>
              <a:rPr lang="en-US" altLang="zh-CN" sz="1600" b="1" dirty="0">
                <a:latin typeface="Times New Roman" panose="02020603050405020304" pitchFamily="18" charset="0"/>
                <a:cs typeface="Times New Roman" panose="02020603050405020304" pitchFamily="18" charset="0"/>
              </a:rPr>
              <a:t>/2019/10/28</a:t>
            </a:r>
            <a:r>
              <a:rPr lang="en-US" altLang="zh-CN" sz="1600" b="1">
                <a:latin typeface="Times New Roman" panose="02020603050405020304" pitchFamily="18" charset="0"/>
                <a:cs typeface="Times New Roman" panose="02020603050405020304" pitchFamily="18" charset="0"/>
              </a:rPr>
              <a:t>/VIDEofthIdsNbktzBqT3rxxY191028.shtml</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26720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E103C8-5FAC-71E8-B898-C3598B4DC4EB}"/>
              </a:ext>
            </a:extLst>
          </p:cNvPr>
          <p:cNvSpPr>
            <a:spLocks noGrp="1"/>
          </p:cNvSpPr>
          <p:nvPr>
            <p:ph type="title"/>
          </p:nvPr>
        </p:nvSpPr>
        <p:spPr>
          <a:xfrm>
            <a:off x="577850" y="249067"/>
            <a:ext cx="9689556" cy="480131"/>
          </a:xfrm>
        </p:spPr>
        <p:txBody>
          <a:bodyPr/>
          <a:lstStyle/>
          <a:p>
            <a:r>
              <a:rPr lang="zh-CN" altLang="en-US" dirty="0"/>
              <a:t>案例</a:t>
            </a:r>
            <a:r>
              <a:rPr lang="en-US" altLang="zh-CN" dirty="0"/>
              <a:t>4.5</a:t>
            </a:r>
            <a:r>
              <a:rPr lang="zh-CN" altLang="en-US" dirty="0"/>
              <a:t>：密码产品应要求环境安全（绞尽脑汁的攻击者）</a:t>
            </a:r>
          </a:p>
        </p:txBody>
      </p:sp>
      <p:sp>
        <p:nvSpPr>
          <p:cNvPr id="3" name="矩形 2">
            <a:extLst>
              <a:ext uri="{FF2B5EF4-FFF2-40B4-BE49-F238E27FC236}">
                <a16:creationId xmlns:a16="http://schemas.microsoft.com/office/drawing/2014/main" id="{0008C429-AC20-B37E-D1D3-7A778C0695F4}"/>
              </a:ext>
            </a:extLst>
          </p:cNvPr>
          <p:cNvSpPr/>
          <p:nvPr/>
        </p:nvSpPr>
        <p:spPr>
          <a:xfrm>
            <a:off x="463731" y="6280445"/>
            <a:ext cx="11345091" cy="584775"/>
          </a:xfrm>
          <a:prstGeom prst="rect">
            <a:avLst/>
          </a:prstGeom>
          <a:solidFill>
            <a:schemeClr val="bg1"/>
          </a:solidFill>
        </p:spPr>
        <p:txBody>
          <a:bodyPr wrap="square">
            <a:spAutoFit/>
          </a:bodyPr>
          <a:lstStyle/>
          <a:p>
            <a:pPr marL="285750" indent="-285750">
              <a:buFont typeface="Wingdings" panose="05000000000000000000" pitchFamily="2" charset="2"/>
              <a:buChar char="Ø"/>
            </a:pPr>
            <a:r>
              <a:rPr lang="en-US" altLang="zh-CN" sz="1600" b="1">
                <a:latin typeface="Times New Roman" panose="02020603050405020304" pitchFamily="18" charset="0"/>
                <a:cs typeface="Times New Roman" panose="02020603050405020304" pitchFamily="18" charset="0"/>
              </a:rPr>
              <a:t>T. </a:t>
            </a:r>
            <a:r>
              <a:rPr lang="en-US" altLang="zh-CN" sz="1600" b="1" dirty="0">
                <a:latin typeface="Times New Roman" panose="02020603050405020304" pitchFamily="18" charset="0"/>
                <a:cs typeface="Times New Roman" panose="02020603050405020304" pitchFamily="18" charset="0"/>
              </a:rPr>
              <a:t>Roche, </a:t>
            </a:r>
            <a:r>
              <a:rPr lang="en-US" altLang="zh-CN" sz="1600" b="1">
                <a:latin typeface="Times New Roman" panose="02020603050405020304" pitchFamily="18" charset="0"/>
                <a:cs typeface="Times New Roman" panose="02020603050405020304" pitchFamily="18" charset="0"/>
              </a:rPr>
              <a:t>et al. </a:t>
            </a:r>
            <a:r>
              <a:rPr lang="en-US" altLang="zh-CN" sz="1600" b="1" dirty="0">
                <a:latin typeface="Times New Roman" panose="02020603050405020304" pitchFamily="18" charset="0"/>
                <a:cs typeface="Times New Roman" panose="02020603050405020304" pitchFamily="18" charset="0"/>
              </a:rPr>
              <a:t>A Side Journey to Titan - Revealing and Breaking NXP’s P5x ECDSA Implementation on the Way, USENIX </a:t>
            </a:r>
            <a:r>
              <a:rPr lang="en-US" altLang="zh-CN" sz="1600" b="1">
                <a:latin typeface="Times New Roman" panose="02020603050405020304" pitchFamily="18" charset="0"/>
                <a:cs typeface="Times New Roman" panose="02020603050405020304" pitchFamily="18" charset="0"/>
              </a:rPr>
              <a:t>Security 2021.</a:t>
            </a:r>
            <a:endParaRPr lang="zh-CN" altLang="en-US" sz="1600" b="1" dirty="0">
              <a:latin typeface="Times New Roman" panose="02020603050405020304" pitchFamily="18" charset="0"/>
              <a:cs typeface="Times New Roman" panose="02020603050405020304" pitchFamily="18" charset="0"/>
            </a:endParaRPr>
          </a:p>
        </p:txBody>
      </p:sp>
      <p:grpSp>
        <p:nvGrpSpPr>
          <p:cNvPr id="17" name="组合 16">
            <a:extLst>
              <a:ext uri="{FF2B5EF4-FFF2-40B4-BE49-F238E27FC236}">
                <a16:creationId xmlns:a16="http://schemas.microsoft.com/office/drawing/2014/main" id="{CE208AE8-307E-78DF-A606-A95D2ECECCCB}"/>
              </a:ext>
            </a:extLst>
          </p:cNvPr>
          <p:cNvGrpSpPr/>
          <p:nvPr/>
        </p:nvGrpSpPr>
        <p:grpSpPr>
          <a:xfrm>
            <a:off x="890699" y="999307"/>
            <a:ext cx="4481310" cy="2072923"/>
            <a:chOff x="1335297" y="966885"/>
            <a:chExt cx="4663269" cy="2157092"/>
          </a:xfrm>
        </p:grpSpPr>
        <p:pic>
          <p:nvPicPr>
            <p:cNvPr id="4" name="图片 3">
              <a:extLst>
                <a:ext uri="{FF2B5EF4-FFF2-40B4-BE49-F238E27FC236}">
                  <a16:creationId xmlns:a16="http://schemas.microsoft.com/office/drawing/2014/main" id="{007DBB2C-5C33-9EF4-6547-DF2DD402B140}"/>
                </a:ext>
              </a:extLst>
            </p:cNvPr>
            <p:cNvPicPr>
              <a:picLocks noChangeAspect="1"/>
            </p:cNvPicPr>
            <p:nvPr/>
          </p:nvPicPr>
          <p:blipFill>
            <a:blip r:embed="rId2"/>
            <a:stretch>
              <a:fillRect/>
            </a:stretch>
          </p:blipFill>
          <p:spPr>
            <a:xfrm>
              <a:off x="3916616" y="966885"/>
              <a:ext cx="2081950" cy="1017226"/>
            </a:xfrm>
            <a:prstGeom prst="rect">
              <a:avLst/>
            </a:prstGeom>
          </p:spPr>
        </p:pic>
        <p:pic>
          <p:nvPicPr>
            <p:cNvPr id="5" name="图片 4">
              <a:extLst>
                <a:ext uri="{FF2B5EF4-FFF2-40B4-BE49-F238E27FC236}">
                  <a16:creationId xmlns:a16="http://schemas.microsoft.com/office/drawing/2014/main" id="{B5456DA6-8D89-2604-60B1-F4792071ED3D}"/>
                </a:ext>
              </a:extLst>
            </p:cNvPr>
            <p:cNvPicPr>
              <a:picLocks noChangeAspect="1"/>
            </p:cNvPicPr>
            <p:nvPr/>
          </p:nvPicPr>
          <p:blipFill>
            <a:blip r:embed="rId3"/>
            <a:stretch>
              <a:fillRect/>
            </a:stretch>
          </p:blipFill>
          <p:spPr>
            <a:xfrm>
              <a:off x="1335297" y="1030115"/>
              <a:ext cx="2385688" cy="893384"/>
            </a:xfrm>
            <a:prstGeom prst="rect">
              <a:avLst/>
            </a:prstGeom>
          </p:spPr>
        </p:pic>
        <p:pic>
          <p:nvPicPr>
            <p:cNvPr id="6" name="图片 5">
              <a:extLst>
                <a:ext uri="{FF2B5EF4-FFF2-40B4-BE49-F238E27FC236}">
                  <a16:creationId xmlns:a16="http://schemas.microsoft.com/office/drawing/2014/main" id="{2496380E-9D54-6E9C-8900-EAC0D845916C}"/>
                </a:ext>
              </a:extLst>
            </p:cNvPr>
            <p:cNvPicPr>
              <a:picLocks noChangeAspect="1"/>
            </p:cNvPicPr>
            <p:nvPr/>
          </p:nvPicPr>
          <p:blipFill>
            <a:blip r:embed="rId4"/>
            <a:stretch>
              <a:fillRect/>
            </a:stretch>
          </p:blipFill>
          <p:spPr>
            <a:xfrm>
              <a:off x="1471972" y="2067869"/>
              <a:ext cx="2095227" cy="1043098"/>
            </a:xfrm>
            <a:prstGeom prst="rect">
              <a:avLst/>
            </a:prstGeom>
          </p:spPr>
        </p:pic>
        <p:pic>
          <p:nvPicPr>
            <p:cNvPr id="7" name="图片 6">
              <a:extLst>
                <a:ext uri="{FF2B5EF4-FFF2-40B4-BE49-F238E27FC236}">
                  <a16:creationId xmlns:a16="http://schemas.microsoft.com/office/drawing/2014/main" id="{48FF2199-9BA5-B608-D016-D7014529AABB}"/>
                </a:ext>
              </a:extLst>
            </p:cNvPr>
            <p:cNvPicPr>
              <a:picLocks noChangeAspect="1"/>
            </p:cNvPicPr>
            <p:nvPr/>
          </p:nvPicPr>
          <p:blipFill>
            <a:blip r:embed="rId5"/>
            <a:stretch>
              <a:fillRect/>
            </a:stretch>
          </p:blipFill>
          <p:spPr>
            <a:xfrm>
              <a:off x="4164755" y="2061276"/>
              <a:ext cx="1585672" cy="1062701"/>
            </a:xfrm>
            <a:prstGeom prst="rect">
              <a:avLst/>
            </a:prstGeom>
          </p:spPr>
        </p:pic>
      </p:grpSp>
      <p:sp>
        <p:nvSpPr>
          <p:cNvPr id="12" name="文本框 11">
            <a:extLst>
              <a:ext uri="{FF2B5EF4-FFF2-40B4-BE49-F238E27FC236}">
                <a16:creationId xmlns:a16="http://schemas.microsoft.com/office/drawing/2014/main" id="{9E68F4E1-D2A6-4215-83F3-36B886D01A86}"/>
              </a:ext>
            </a:extLst>
          </p:cNvPr>
          <p:cNvSpPr txBox="1"/>
          <p:nvPr/>
        </p:nvSpPr>
        <p:spPr>
          <a:xfrm>
            <a:off x="1667193" y="5865534"/>
            <a:ext cx="2928323"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实验平台总览</a:t>
            </a:r>
          </a:p>
        </p:txBody>
      </p:sp>
      <p:sp>
        <p:nvSpPr>
          <p:cNvPr id="13" name="文本框 12">
            <a:extLst>
              <a:ext uri="{FF2B5EF4-FFF2-40B4-BE49-F238E27FC236}">
                <a16:creationId xmlns:a16="http://schemas.microsoft.com/office/drawing/2014/main" id="{60930A5A-8045-5ED5-DDEF-7701BC73195C}"/>
              </a:ext>
            </a:extLst>
          </p:cNvPr>
          <p:cNvSpPr txBox="1"/>
          <p:nvPr/>
        </p:nvSpPr>
        <p:spPr>
          <a:xfrm>
            <a:off x="6289999" y="5865534"/>
            <a:ext cx="4716094"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将电磁探头安置于</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NXP A7005a</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和</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NXP J3D081</a:t>
            </a:r>
            <a:endParaRPr kumimoji="1" lang="zh-CN" altLang="en-US" sz="1600" b="1" dirty="0">
              <a:solidFill>
                <a:schemeClr val="accent1"/>
              </a:solidFill>
              <a:latin typeface="Arial" panose="020B0604020202020204" pitchFamily="34" charset="0"/>
              <a:ea typeface="Heiti SC Light" charset="-122"/>
              <a:cs typeface="Arial" panose="020B0604020202020204" pitchFamily="34" charset="0"/>
            </a:endParaRPr>
          </a:p>
        </p:txBody>
      </p:sp>
      <p:sp>
        <p:nvSpPr>
          <p:cNvPr id="14" name="文本框 13">
            <a:extLst>
              <a:ext uri="{FF2B5EF4-FFF2-40B4-BE49-F238E27FC236}">
                <a16:creationId xmlns:a16="http://schemas.microsoft.com/office/drawing/2014/main" id="{4B4161EC-A4F1-FF27-7391-9E6002171D9F}"/>
              </a:ext>
            </a:extLst>
          </p:cNvPr>
          <p:cNvSpPr txBox="1"/>
          <p:nvPr/>
        </p:nvSpPr>
        <p:spPr>
          <a:xfrm>
            <a:off x="1667193" y="3112534"/>
            <a:ext cx="2928323"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谷歌</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U</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盾产品</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Titan</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及其拆解</a:t>
            </a:r>
          </a:p>
        </p:txBody>
      </p:sp>
      <p:pic>
        <p:nvPicPr>
          <p:cNvPr id="16" name="图片 15">
            <a:extLst>
              <a:ext uri="{FF2B5EF4-FFF2-40B4-BE49-F238E27FC236}">
                <a16:creationId xmlns:a16="http://schemas.microsoft.com/office/drawing/2014/main" id="{5EBF9D81-C17F-BC33-8719-4C7540F67E34}"/>
              </a:ext>
            </a:extLst>
          </p:cNvPr>
          <p:cNvPicPr>
            <a:picLocks noChangeAspect="1"/>
          </p:cNvPicPr>
          <p:nvPr/>
        </p:nvPicPr>
        <p:blipFill>
          <a:blip r:embed="rId6"/>
          <a:stretch>
            <a:fillRect/>
          </a:stretch>
        </p:blipFill>
        <p:spPr>
          <a:xfrm>
            <a:off x="6035012" y="3894403"/>
            <a:ext cx="5226069" cy="1919451"/>
          </a:xfrm>
          <a:prstGeom prst="rect">
            <a:avLst/>
          </a:prstGeom>
        </p:spPr>
      </p:pic>
      <p:sp>
        <p:nvSpPr>
          <p:cNvPr id="18" name="文本框 17">
            <a:extLst>
              <a:ext uri="{FF2B5EF4-FFF2-40B4-BE49-F238E27FC236}">
                <a16:creationId xmlns:a16="http://schemas.microsoft.com/office/drawing/2014/main" id="{B984961F-2B26-5BD8-FB8A-5ED1FBFF095A}"/>
              </a:ext>
            </a:extLst>
          </p:cNvPr>
          <p:cNvSpPr txBox="1"/>
          <p:nvPr/>
        </p:nvSpPr>
        <p:spPr>
          <a:xfrm>
            <a:off x="6289999" y="3112161"/>
            <a:ext cx="4716094"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选用</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Langer</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高精度电磁探头来采集信号</a:t>
            </a:r>
          </a:p>
        </p:txBody>
      </p:sp>
      <p:pic>
        <p:nvPicPr>
          <p:cNvPr id="19" name="图片 18">
            <a:extLst>
              <a:ext uri="{FF2B5EF4-FFF2-40B4-BE49-F238E27FC236}">
                <a16:creationId xmlns:a16="http://schemas.microsoft.com/office/drawing/2014/main" id="{1649C418-90EC-88F3-5586-5797EEECB33F}"/>
              </a:ext>
            </a:extLst>
          </p:cNvPr>
          <p:cNvPicPr>
            <a:picLocks noChangeAspect="1"/>
          </p:cNvPicPr>
          <p:nvPr/>
        </p:nvPicPr>
        <p:blipFill>
          <a:blip r:embed="rId7"/>
          <a:stretch>
            <a:fillRect/>
          </a:stretch>
        </p:blipFill>
        <p:spPr>
          <a:xfrm>
            <a:off x="1651913" y="3613409"/>
            <a:ext cx="2958883" cy="2212640"/>
          </a:xfrm>
          <a:prstGeom prst="rect">
            <a:avLst/>
          </a:prstGeom>
        </p:spPr>
      </p:pic>
      <p:pic>
        <p:nvPicPr>
          <p:cNvPr id="20" name="图片 19">
            <a:extLst>
              <a:ext uri="{FF2B5EF4-FFF2-40B4-BE49-F238E27FC236}">
                <a16:creationId xmlns:a16="http://schemas.microsoft.com/office/drawing/2014/main" id="{AA0CC53E-AD45-DC91-F8E6-BF3E6DEB4812}"/>
              </a:ext>
            </a:extLst>
          </p:cNvPr>
          <p:cNvPicPr>
            <a:picLocks noChangeAspect="1"/>
          </p:cNvPicPr>
          <p:nvPr/>
        </p:nvPicPr>
        <p:blipFill>
          <a:blip r:embed="rId8"/>
          <a:stretch>
            <a:fillRect/>
          </a:stretch>
        </p:blipFill>
        <p:spPr>
          <a:xfrm>
            <a:off x="7410850" y="948714"/>
            <a:ext cx="2474390" cy="2119571"/>
          </a:xfrm>
          <a:prstGeom prst="rect">
            <a:avLst/>
          </a:prstGeom>
        </p:spPr>
      </p:pic>
    </p:spTree>
    <p:extLst>
      <p:ext uri="{BB962C8B-B14F-4D97-AF65-F5344CB8AC3E}">
        <p14:creationId xmlns:p14="http://schemas.microsoft.com/office/powerpoint/2010/main" val="70756586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E103C8-5FAC-71E8-B898-C3598B4DC4EB}"/>
              </a:ext>
            </a:extLst>
          </p:cNvPr>
          <p:cNvSpPr>
            <a:spLocks noGrp="1"/>
          </p:cNvSpPr>
          <p:nvPr>
            <p:ph type="title"/>
          </p:nvPr>
        </p:nvSpPr>
        <p:spPr/>
        <p:txBody>
          <a:bodyPr/>
          <a:lstStyle/>
          <a:p>
            <a:r>
              <a:rPr lang="zh-CN" altLang="en-US" dirty="0"/>
              <a:t>找可控的同款芯片开展研究</a:t>
            </a:r>
          </a:p>
        </p:txBody>
      </p:sp>
      <p:sp>
        <p:nvSpPr>
          <p:cNvPr id="3" name="矩形 2">
            <a:extLst>
              <a:ext uri="{FF2B5EF4-FFF2-40B4-BE49-F238E27FC236}">
                <a16:creationId xmlns:a16="http://schemas.microsoft.com/office/drawing/2014/main" id="{0008C429-AC20-B37E-D1D3-7A778C0695F4}"/>
              </a:ext>
            </a:extLst>
          </p:cNvPr>
          <p:cNvSpPr/>
          <p:nvPr/>
        </p:nvSpPr>
        <p:spPr>
          <a:xfrm>
            <a:off x="463731" y="6280445"/>
            <a:ext cx="11345091" cy="584775"/>
          </a:xfrm>
          <a:prstGeom prst="rect">
            <a:avLst/>
          </a:prstGeom>
          <a:solidFill>
            <a:schemeClr val="bg1"/>
          </a:solidFill>
        </p:spPr>
        <p:txBody>
          <a:bodyPr wrap="square">
            <a:spAutoFit/>
          </a:bodyPr>
          <a:lstStyle/>
          <a:p>
            <a:pPr marL="285750" indent="-285750">
              <a:buFont typeface="Wingdings" panose="05000000000000000000" pitchFamily="2" charset="2"/>
              <a:buChar char="Ø"/>
            </a:pPr>
            <a:r>
              <a:rPr lang="en-US" altLang="zh-CN" sz="1600" b="1">
                <a:latin typeface="Times New Roman" panose="02020603050405020304" pitchFamily="18" charset="0"/>
                <a:cs typeface="Times New Roman" panose="02020603050405020304" pitchFamily="18" charset="0"/>
              </a:rPr>
              <a:t>T. </a:t>
            </a:r>
            <a:r>
              <a:rPr lang="en-US" altLang="zh-CN" sz="1600" b="1" dirty="0">
                <a:latin typeface="Times New Roman" panose="02020603050405020304" pitchFamily="18" charset="0"/>
                <a:cs typeface="Times New Roman" panose="02020603050405020304" pitchFamily="18" charset="0"/>
              </a:rPr>
              <a:t>Roche, </a:t>
            </a:r>
            <a:r>
              <a:rPr lang="en-US" altLang="zh-CN" sz="1600" b="1">
                <a:latin typeface="Times New Roman" panose="02020603050405020304" pitchFamily="18" charset="0"/>
                <a:cs typeface="Times New Roman" panose="02020603050405020304" pitchFamily="18" charset="0"/>
              </a:rPr>
              <a:t>et al. </a:t>
            </a:r>
            <a:r>
              <a:rPr lang="en-US" altLang="zh-CN" sz="1600" b="1" dirty="0">
                <a:latin typeface="Times New Roman" panose="02020603050405020304" pitchFamily="18" charset="0"/>
                <a:cs typeface="Times New Roman" panose="02020603050405020304" pitchFamily="18" charset="0"/>
              </a:rPr>
              <a:t>A Side Journey to Titan - Revealing and Breaking NXP’s P5x ECDSA Implementation on the Way, USENIX </a:t>
            </a:r>
            <a:r>
              <a:rPr lang="en-US" altLang="zh-CN" sz="1600" b="1">
                <a:latin typeface="Times New Roman" panose="02020603050405020304" pitchFamily="18" charset="0"/>
                <a:cs typeface="Times New Roman" panose="02020603050405020304" pitchFamily="18" charset="0"/>
              </a:rPr>
              <a:t>Security 2021.</a:t>
            </a:r>
            <a:endParaRPr lang="zh-CN" altLang="en-US" sz="16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81D10092-6C87-39DA-41CB-26FEE7DC5C12}"/>
              </a:ext>
            </a:extLst>
          </p:cNvPr>
          <p:cNvPicPr>
            <a:picLocks noChangeAspect="1"/>
          </p:cNvPicPr>
          <p:nvPr/>
        </p:nvPicPr>
        <p:blipFill>
          <a:blip r:embed="rId2"/>
          <a:stretch>
            <a:fillRect/>
          </a:stretch>
        </p:blipFill>
        <p:spPr>
          <a:xfrm>
            <a:off x="898491" y="3417928"/>
            <a:ext cx="4465727" cy="2210756"/>
          </a:xfrm>
          <a:prstGeom prst="rect">
            <a:avLst/>
          </a:prstGeom>
        </p:spPr>
      </p:pic>
      <p:pic>
        <p:nvPicPr>
          <p:cNvPr id="9" name="图片 8">
            <a:extLst>
              <a:ext uri="{FF2B5EF4-FFF2-40B4-BE49-F238E27FC236}">
                <a16:creationId xmlns:a16="http://schemas.microsoft.com/office/drawing/2014/main" id="{BC418132-4D85-8405-5E7A-DF3B33FFC360}"/>
              </a:ext>
            </a:extLst>
          </p:cNvPr>
          <p:cNvPicPr>
            <a:picLocks noChangeAspect="1"/>
          </p:cNvPicPr>
          <p:nvPr/>
        </p:nvPicPr>
        <p:blipFill>
          <a:blip r:embed="rId3"/>
          <a:stretch>
            <a:fillRect/>
          </a:stretch>
        </p:blipFill>
        <p:spPr>
          <a:xfrm>
            <a:off x="6415327" y="3421445"/>
            <a:ext cx="4465439" cy="2207239"/>
          </a:xfrm>
          <a:prstGeom prst="rect">
            <a:avLst/>
          </a:prstGeom>
        </p:spPr>
      </p:pic>
      <p:sp>
        <p:nvSpPr>
          <p:cNvPr id="12" name="文本框 11">
            <a:extLst>
              <a:ext uri="{FF2B5EF4-FFF2-40B4-BE49-F238E27FC236}">
                <a16:creationId xmlns:a16="http://schemas.microsoft.com/office/drawing/2014/main" id="{9E68F4E1-D2A6-4215-83F3-36B886D01A86}"/>
              </a:ext>
            </a:extLst>
          </p:cNvPr>
          <p:cNvSpPr txBox="1"/>
          <p:nvPr/>
        </p:nvSpPr>
        <p:spPr>
          <a:xfrm>
            <a:off x="1667193" y="5656534"/>
            <a:ext cx="2928323"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谷歌</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U</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盾产品</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Titan</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电磁波形</a:t>
            </a:r>
          </a:p>
        </p:txBody>
      </p:sp>
      <p:sp>
        <p:nvSpPr>
          <p:cNvPr id="13" name="文本框 12">
            <a:extLst>
              <a:ext uri="{FF2B5EF4-FFF2-40B4-BE49-F238E27FC236}">
                <a16:creationId xmlns:a16="http://schemas.microsoft.com/office/drawing/2014/main" id="{60930A5A-8045-5ED5-DDEF-7701BC73195C}"/>
              </a:ext>
            </a:extLst>
          </p:cNvPr>
          <p:cNvSpPr txBox="1"/>
          <p:nvPr/>
        </p:nvSpPr>
        <p:spPr>
          <a:xfrm>
            <a:off x="7183885" y="5656534"/>
            <a:ext cx="2928323" cy="338554"/>
          </a:xfrm>
          <a:prstGeom prst="rect">
            <a:avLst/>
          </a:prstGeom>
          <a:noFill/>
        </p:spPr>
        <p:txBody>
          <a:bodyPr wrap="square" rtlCol="0">
            <a:spAutoFit/>
          </a:bodyPr>
          <a:lstStyle/>
          <a:p>
            <a:pPr algn="ct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NXP</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芯片</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Rhea</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电磁波形</a:t>
            </a:r>
          </a:p>
        </p:txBody>
      </p:sp>
      <p:sp>
        <p:nvSpPr>
          <p:cNvPr id="15" name="文本框 14">
            <a:extLst>
              <a:ext uri="{FF2B5EF4-FFF2-40B4-BE49-F238E27FC236}">
                <a16:creationId xmlns:a16="http://schemas.microsoft.com/office/drawing/2014/main" id="{E2A840B3-C066-23E8-021B-9610C165711C}"/>
              </a:ext>
            </a:extLst>
          </p:cNvPr>
          <p:cNvSpPr txBox="1"/>
          <p:nvPr/>
        </p:nvSpPr>
        <p:spPr>
          <a:xfrm>
            <a:off x="529046" y="1248910"/>
            <a:ext cx="10887891" cy="1477328"/>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将恩智浦公司旗下不同系列芯片的电磁波形与</a:t>
            </a:r>
            <a:r>
              <a:rPr lang="en-US" altLang="zh-CN" sz="2000" b="1" dirty="0">
                <a:solidFill>
                  <a:srgbClr val="C00000"/>
                </a:solidFill>
                <a:latin typeface="+mn-ea"/>
                <a:ea typeface="+mn-ea"/>
              </a:rPr>
              <a:t>Titan</a:t>
            </a:r>
            <a:r>
              <a:rPr lang="zh-CN" altLang="en-US" sz="2000" dirty="0">
                <a:latin typeface="+mn-ea"/>
                <a:ea typeface="+mn-ea"/>
              </a:rPr>
              <a:t>的</a:t>
            </a:r>
            <a:r>
              <a:rPr lang="en-US" altLang="zh-CN" sz="2000" dirty="0">
                <a:latin typeface="+mn-ea"/>
                <a:ea typeface="+mn-ea"/>
              </a:rPr>
              <a:t>NXP A7005a</a:t>
            </a:r>
            <a:r>
              <a:rPr lang="zh-CN" altLang="en-US" sz="2000" dirty="0">
                <a:latin typeface="+mn-ea"/>
                <a:ea typeface="+mn-ea"/>
              </a:rPr>
              <a:t>进行比对，发现一款</a:t>
            </a:r>
            <a:r>
              <a:rPr lang="en-US" altLang="zh-CN" sz="2000" b="1" dirty="0">
                <a:solidFill>
                  <a:srgbClr val="C00000"/>
                </a:solidFill>
                <a:latin typeface="+mn-ea"/>
                <a:ea typeface="+mn-ea"/>
              </a:rPr>
              <a:t>NXP J3D081</a:t>
            </a:r>
            <a:r>
              <a:rPr lang="zh-CN" altLang="en-US" sz="2000" dirty="0">
                <a:latin typeface="+mn-ea"/>
                <a:ea typeface="+mn-ea"/>
              </a:rPr>
              <a:t>芯片与</a:t>
            </a:r>
            <a:r>
              <a:rPr lang="en-US" altLang="zh-CN" sz="2000" dirty="0">
                <a:latin typeface="+mn-ea"/>
                <a:ea typeface="+mn-ea"/>
              </a:rPr>
              <a:t>Titan</a:t>
            </a:r>
            <a:r>
              <a:rPr lang="zh-CN" altLang="en-US" sz="2000" dirty="0">
                <a:latin typeface="+mn-ea"/>
                <a:ea typeface="+mn-ea"/>
              </a:rPr>
              <a:t>电磁波形极为相似，命名为</a:t>
            </a:r>
            <a:r>
              <a:rPr lang="en-US" altLang="zh-CN" sz="2000" b="1" dirty="0">
                <a:solidFill>
                  <a:srgbClr val="C00000"/>
                </a:solidFill>
                <a:latin typeface="+mn-ea"/>
                <a:ea typeface="+mn-ea"/>
              </a:rPr>
              <a:t>Rhea</a:t>
            </a:r>
          </a:p>
          <a:p>
            <a:pPr marL="342900"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Rhea</a:t>
            </a:r>
            <a:r>
              <a:rPr lang="zh-CN" altLang="en-US" sz="2000" dirty="0">
                <a:latin typeface="+mn-ea"/>
                <a:ea typeface="+mn-ea"/>
              </a:rPr>
              <a:t>上的</a:t>
            </a:r>
            <a:r>
              <a:rPr lang="en-US" altLang="zh-CN" sz="2000" dirty="0">
                <a:latin typeface="+mn-ea"/>
                <a:ea typeface="+mn-ea"/>
              </a:rPr>
              <a:t>ECDSA</a:t>
            </a:r>
            <a:r>
              <a:rPr lang="zh-CN" altLang="en-US" sz="2000" dirty="0">
                <a:latin typeface="+mn-ea"/>
                <a:ea typeface="+mn-ea"/>
              </a:rPr>
              <a:t>签名操作和验证操作</a:t>
            </a:r>
            <a:r>
              <a:rPr lang="zh-CN" altLang="en-US" sz="2000" b="1" dirty="0">
                <a:solidFill>
                  <a:srgbClr val="C00000"/>
                </a:solidFill>
                <a:latin typeface="+mn-ea"/>
                <a:ea typeface="+mn-ea"/>
              </a:rPr>
              <a:t>可以被完全地控制</a:t>
            </a:r>
            <a:r>
              <a:rPr lang="zh-CN" altLang="en-US" sz="2000" dirty="0">
                <a:latin typeface="+mn-ea"/>
                <a:ea typeface="+mn-ea"/>
              </a:rPr>
              <a:t>，例如可以更改私钥、控制签名算法的输入， 从而获取签名算法相关信息</a:t>
            </a:r>
          </a:p>
        </p:txBody>
      </p:sp>
    </p:spTree>
    <p:extLst>
      <p:ext uri="{BB962C8B-B14F-4D97-AF65-F5344CB8AC3E}">
        <p14:creationId xmlns:p14="http://schemas.microsoft.com/office/powerpoint/2010/main" val="1703918721"/>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89A61-ED25-87C1-E0C6-9E0CCA1F8236}"/>
              </a:ext>
            </a:extLst>
          </p:cNvPr>
          <p:cNvSpPr>
            <a:spLocks noGrp="1"/>
          </p:cNvSpPr>
          <p:nvPr>
            <p:ph type="title"/>
          </p:nvPr>
        </p:nvSpPr>
        <p:spPr/>
        <p:txBody>
          <a:bodyPr/>
          <a:lstStyle/>
          <a:p>
            <a:r>
              <a:rPr lang="zh-CN" altLang="en-US" dirty="0"/>
              <a:t>对</a:t>
            </a:r>
            <a:r>
              <a:rPr lang="en-US" altLang="zh-CN" dirty="0"/>
              <a:t>Rhea</a:t>
            </a:r>
            <a:r>
              <a:rPr lang="zh-CN" altLang="en-US" dirty="0"/>
              <a:t>实施侧信道攻击</a:t>
            </a:r>
          </a:p>
        </p:txBody>
      </p:sp>
      <p:sp>
        <p:nvSpPr>
          <p:cNvPr id="5" name="矩形 4">
            <a:extLst>
              <a:ext uri="{FF2B5EF4-FFF2-40B4-BE49-F238E27FC236}">
                <a16:creationId xmlns:a16="http://schemas.microsoft.com/office/drawing/2014/main" id="{473C175B-2113-84AE-AE25-70AC82E753C1}"/>
              </a:ext>
            </a:extLst>
          </p:cNvPr>
          <p:cNvSpPr/>
          <p:nvPr/>
        </p:nvSpPr>
        <p:spPr>
          <a:xfrm>
            <a:off x="7283065" y="3295886"/>
            <a:ext cx="2695833" cy="338554"/>
          </a:xfrm>
          <a:prstGeom prst="rect">
            <a:avLst/>
          </a:prstGeom>
        </p:spPr>
        <p:txBody>
          <a:bodyPr wrap="square">
            <a:spAutoFit/>
          </a:bodyPr>
          <a:lstStyle/>
          <a:p>
            <a:pPr algn="ct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Rhea</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验签中的部分迭代</a:t>
            </a:r>
          </a:p>
        </p:txBody>
      </p:sp>
      <p:pic>
        <p:nvPicPr>
          <p:cNvPr id="6" name="图片 5">
            <a:extLst>
              <a:ext uri="{FF2B5EF4-FFF2-40B4-BE49-F238E27FC236}">
                <a16:creationId xmlns:a16="http://schemas.microsoft.com/office/drawing/2014/main" id="{E036380C-A53C-0CDC-E5AF-2EE2E5510BD7}"/>
              </a:ext>
            </a:extLst>
          </p:cNvPr>
          <p:cNvPicPr>
            <a:picLocks noChangeAspect="1"/>
          </p:cNvPicPr>
          <p:nvPr/>
        </p:nvPicPr>
        <p:blipFill>
          <a:blip r:embed="rId2"/>
          <a:stretch>
            <a:fillRect/>
          </a:stretch>
        </p:blipFill>
        <p:spPr>
          <a:xfrm>
            <a:off x="741433" y="1022804"/>
            <a:ext cx="4329896" cy="2346353"/>
          </a:xfrm>
          <a:prstGeom prst="rect">
            <a:avLst/>
          </a:prstGeom>
        </p:spPr>
      </p:pic>
      <p:pic>
        <p:nvPicPr>
          <p:cNvPr id="7" name="图片 6">
            <a:extLst>
              <a:ext uri="{FF2B5EF4-FFF2-40B4-BE49-F238E27FC236}">
                <a16:creationId xmlns:a16="http://schemas.microsoft.com/office/drawing/2014/main" id="{D74E17C1-070D-A7BD-981A-621F347AF6EE}"/>
              </a:ext>
            </a:extLst>
          </p:cNvPr>
          <p:cNvPicPr>
            <a:picLocks noChangeAspect="1"/>
          </p:cNvPicPr>
          <p:nvPr/>
        </p:nvPicPr>
        <p:blipFill>
          <a:blip r:embed="rId3"/>
          <a:stretch>
            <a:fillRect/>
          </a:stretch>
        </p:blipFill>
        <p:spPr>
          <a:xfrm>
            <a:off x="6588335" y="1220358"/>
            <a:ext cx="4085295" cy="1958897"/>
          </a:xfrm>
          <a:prstGeom prst="rect">
            <a:avLst/>
          </a:prstGeom>
        </p:spPr>
      </p:pic>
      <p:pic>
        <p:nvPicPr>
          <p:cNvPr id="8" name="图片 7">
            <a:extLst>
              <a:ext uri="{FF2B5EF4-FFF2-40B4-BE49-F238E27FC236}">
                <a16:creationId xmlns:a16="http://schemas.microsoft.com/office/drawing/2014/main" id="{223027F7-FEAA-084E-2E85-D2F829649647}"/>
              </a:ext>
            </a:extLst>
          </p:cNvPr>
          <p:cNvPicPr>
            <a:picLocks noChangeAspect="1"/>
          </p:cNvPicPr>
          <p:nvPr/>
        </p:nvPicPr>
        <p:blipFill>
          <a:blip r:embed="rId4"/>
          <a:stretch>
            <a:fillRect/>
          </a:stretch>
        </p:blipFill>
        <p:spPr>
          <a:xfrm>
            <a:off x="889413" y="3823239"/>
            <a:ext cx="4033937" cy="1958898"/>
          </a:xfrm>
          <a:prstGeom prst="rect">
            <a:avLst/>
          </a:prstGeom>
        </p:spPr>
      </p:pic>
      <p:sp>
        <p:nvSpPr>
          <p:cNvPr id="9" name="文本框 8">
            <a:extLst>
              <a:ext uri="{FF2B5EF4-FFF2-40B4-BE49-F238E27FC236}">
                <a16:creationId xmlns:a16="http://schemas.microsoft.com/office/drawing/2014/main" id="{2E5FF0C2-2290-C06E-B272-A9BCF79264AB}"/>
              </a:ext>
            </a:extLst>
          </p:cNvPr>
          <p:cNvSpPr txBox="1"/>
          <p:nvPr/>
        </p:nvSpPr>
        <p:spPr>
          <a:xfrm>
            <a:off x="1039929" y="5807666"/>
            <a:ext cx="3732904" cy="338554"/>
          </a:xfrm>
          <a:prstGeom prst="rect">
            <a:avLst/>
          </a:prstGeom>
          <a:noFill/>
        </p:spPr>
        <p:txBody>
          <a:bodyPr wrap="square" rtlCol="0">
            <a:spAutoFit/>
          </a:bodyPr>
          <a:lstStyle/>
          <a:p>
            <a:pPr algn="ct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对</a:t>
            </a: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Rhea</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已知密钥的泄露分析</a:t>
            </a:r>
          </a:p>
        </p:txBody>
      </p:sp>
      <p:sp>
        <p:nvSpPr>
          <p:cNvPr id="10" name="文本框 9">
            <a:extLst>
              <a:ext uri="{FF2B5EF4-FFF2-40B4-BE49-F238E27FC236}">
                <a16:creationId xmlns:a16="http://schemas.microsoft.com/office/drawing/2014/main" id="{B5A862F6-4B2A-B251-8523-8B96EF171524}"/>
              </a:ext>
            </a:extLst>
          </p:cNvPr>
          <p:cNvSpPr txBox="1"/>
          <p:nvPr/>
        </p:nvSpPr>
        <p:spPr>
          <a:xfrm>
            <a:off x="1442220" y="3295886"/>
            <a:ext cx="2928323" cy="338554"/>
          </a:xfrm>
          <a:prstGeom prst="rect">
            <a:avLst/>
          </a:prstGeom>
          <a:noFill/>
        </p:spPr>
        <p:txBody>
          <a:bodyPr wrap="square" rtlCol="0">
            <a:spAutoFit/>
          </a:bodyPr>
          <a:lstStyle/>
          <a:p>
            <a:pPr algn="ctr"/>
            <a:r>
              <a:rPr kumimoji="1" lang="en-US" altLang="zh-CN" sz="1600" b="1" dirty="0">
                <a:solidFill>
                  <a:schemeClr val="accent1"/>
                </a:solidFill>
                <a:latin typeface="Arial" panose="020B0604020202020204" pitchFamily="34" charset="0"/>
                <a:ea typeface="Heiti SC Light" charset="-122"/>
                <a:cs typeface="Arial" panose="020B0604020202020204" pitchFamily="34" charset="0"/>
              </a:rPr>
              <a:t>Rhea</a:t>
            </a:r>
            <a:r>
              <a:rPr kumimoji="1" lang="zh-CN" altLang="en-US" sz="1600" b="1" dirty="0">
                <a:solidFill>
                  <a:schemeClr val="accent1"/>
                </a:solidFill>
                <a:latin typeface="Arial" panose="020B0604020202020204" pitchFamily="34" charset="0"/>
                <a:ea typeface="Heiti SC Light" charset="-122"/>
                <a:cs typeface="Arial" panose="020B0604020202020204" pitchFamily="34" charset="0"/>
              </a:rPr>
              <a:t>的验签过程</a:t>
            </a:r>
          </a:p>
        </p:txBody>
      </p:sp>
      <p:sp>
        <p:nvSpPr>
          <p:cNvPr id="11" name="文本框 10">
            <a:extLst>
              <a:ext uri="{FF2B5EF4-FFF2-40B4-BE49-F238E27FC236}">
                <a16:creationId xmlns:a16="http://schemas.microsoft.com/office/drawing/2014/main" id="{01FB909E-7247-B8DF-C14F-DD6B3E22FAA9}"/>
              </a:ext>
            </a:extLst>
          </p:cNvPr>
          <p:cNvSpPr txBox="1"/>
          <p:nvPr/>
        </p:nvSpPr>
        <p:spPr>
          <a:xfrm>
            <a:off x="5413594" y="4138679"/>
            <a:ext cx="6310319" cy="1785104"/>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验签中可以</a:t>
            </a:r>
            <a:r>
              <a:rPr lang="zh-CN" altLang="en-US" sz="2000" b="1" dirty="0">
                <a:solidFill>
                  <a:srgbClr val="C00000"/>
                </a:solidFill>
                <a:latin typeface="+mn-ea"/>
                <a:ea typeface="+mn-ea"/>
              </a:rPr>
              <a:t>明显区分</a:t>
            </a:r>
            <a:r>
              <a:rPr lang="zh-CN" altLang="en-US" sz="2000" dirty="0">
                <a:latin typeface="+mn-ea"/>
                <a:ea typeface="+mn-ea"/>
              </a:rPr>
              <a:t>两种不同的、类似</a:t>
            </a:r>
            <a:r>
              <a:rPr lang="en-US" altLang="zh-CN" sz="2000" dirty="0">
                <a:latin typeface="+mn-ea"/>
                <a:ea typeface="+mn-ea"/>
              </a:rPr>
              <a:t>Double</a:t>
            </a:r>
            <a:r>
              <a:rPr lang="zh-CN" altLang="en-US" sz="2000" dirty="0">
                <a:latin typeface="+mn-ea"/>
                <a:ea typeface="+mn-ea"/>
              </a:rPr>
              <a:t>、</a:t>
            </a:r>
            <a:r>
              <a:rPr lang="en-US" altLang="zh-CN" sz="2000" dirty="0">
                <a:latin typeface="+mn-ea"/>
                <a:ea typeface="+mn-ea"/>
              </a:rPr>
              <a:t>Add</a:t>
            </a:r>
            <a:r>
              <a:rPr lang="zh-CN" altLang="en-US" sz="2000" dirty="0">
                <a:latin typeface="+mn-ea"/>
                <a:ea typeface="+mn-ea"/>
              </a:rPr>
              <a:t>的操作，但是每次迭代只进行一次</a:t>
            </a:r>
            <a:r>
              <a:rPr lang="en-US" altLang="zh-CN" sz="2000" dirty="0">
                <a:latin typeface="+mn-ea"/>
                <a:ea typeface="+mn-ea"/>
              </a:rPr>
              <a:t>Double</a:t>
            </a:r>
            <a:r>
              <a:rPr lang="zh-CN" altLang="en-US" sz="2000" dirty="0">
                <a:latin typeface="+mn-ea"/>
                <a:ea typeface="+mn-ea"/>
              </a:rPr>
              <a:t>操作，共进行</a:t>
            </a:r>
            <a:r>
              <a:rPr lang="en-US" altLang="zh-CN" sz="2000" dirty="0">
                <a:latin typeface="+mn-ea"/>
                <a:ea typeface="+mn-ea"/>
              </a:rPr>
              <a:t>128</a:t>
            </a:r>
            <a:r>
              <a:rPr lang="zh-CN" altLang="en-US" sz="2000" dirty="0">
                <a:latin typeface="+mn-ea"/>
                <a:ea typeface="+mn-ea"/>
              </a:rPr>
              <a:t>次</a:t>
            </a:r>
          </a:p>
          <a:p>
            <a:pPr marL="342900"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Rhea</a:t>
            </a:r>
            <a:r>
              <a:rPr lang="zh-CN" altLang="en-US" sz="2000" dirty="0">
                <a:latin typeface="+mn-ea"/>
                <a:ea typeface="+mn-ea"/>
              </a:rPr>
              <a:t>的</a:t>
            </a:r>
            <a:r>
              <a:rPr lang="zh-CN" altLang="en-US" sz="2000" b="1" dirty="0">
                <a:solidFill>
                  <a:srgbClr val="C00000"/>
                </a:solidFill>
                <a:latin typeface="+mn-ea"/>
                <a:ea typeface="+mn-ea"/>
              </a:rPr>
              <a:t>密钥</a:t>
            </a:r>
            <a:r>
              <a:rPr lang="en-US" altLang="zh-CN" sz="2000" b="1" dirty="0" err="1">
                <a:solidFill>
                  <a:srgbClr val="C00000"/>
                </a:solidFill>
                <a:latin typeface="+mn-ea"/>
                <a:ea typeface="+mn-ea"/>
              </a:rPr>
              <a:t>d</a:t>
            </a:r>
            <a:r>
              <a:rPr lang="en-US" altLang="zh-CN" sz="2000" b="1" baseline="-25000" dirty="0" err="1">
                <a:solidFill>
                  <a:srgbClr val="C00000"/>
                </a:solidFill>
                <a:latin typeface="+mn-ea"/>
                <a:ea typeface="+mn-ea"/>
              </a:rPr>
              <a:t>A</a:t>
            </a:r>
            <a:r>
              <a:rPr lang="zh-CN" altLang="en-US" sz="2000" b="1" dirty="0">
                <a:solidFill>
                  <a:srgbClr val="C00000"/>
                </a:solidFill>
                <a:latin typeface="+mn-ea"/>
                <a:ea typeface="+mn-ea"/>
              </a:rPr>
              <a:t>已知</a:t>
            </a:r>
            <a:r>
              <a:rPr lang="zh-CN" altLang="en-US" sz="2000" dirty="0">
                <a:latin typeface="+mn-ea"/>
                <a:ea typeface="+mn-ea"/>
              </a:rPr>
              <a:t>，故可以推导标量乘的</a:t>
            </a:r>
            <a:r>
              <a:rPr lang="en-US" altLang="zh-CN" sz="2000" dirty="0">
                <a:latin typeface="+mn-ea"/>
                <a:ea typeface="+mn-ea"/>
              </a:rPr>
              <a:t>k</a:t>
            </a:r>
            <a:r>
              <a:rPr lang="zh-CN" altLang="en-US" sz="2000" dirty="0">
                <a:latin typeface="+mn-ea"/>
                <a:ea typeface="+mn-ea"/>
              </a:rPr>
              <a:t>，并对</a:t>
            </a:r>
            <a:r>
              <a:rPr lang="en-US" altLang="zh-CN" sz="2000" dirty="0" err="1">
                <a:latin typeface="+mn-ea"/>
                <a:ea typeface="+mn-ea"/>
              </a:rPr>
              <a:t>kP</a:t>
            </a:r>
            <a:r>
              <a:rPr lang="zh-CN" altLang="en-US" sz="2000" dirty="0">
                <a:latin typeface="+mn-ea"/>
                <a:ea typeface="+mn-ea"/>
              </a:rPr>
              <a:t>的各段波形进行分类，锁定其泄露位置</a:t>
            </a:r>
          </a:p>
        </p:txBody>
      </p:sp>
      <p:sp>
        <p:nvSpPr>
          <p:cNvPr id="12" name="矩形 11">
            <a:extLst>
              <a:ext uri="{FF2B5EF4-FFF2-40B4-BE49-F238E27FC236}">
                <a16:creationId xmlns:a16="http://schemas.microsoft.com/office/drawing/2014/main" id="{2D02ECA3-1FE7-5CA2-8C0C-646D654B5677}"/>
              </a:ext>
            </a:extLst>
          </p:cNvPr>
          <p:cNvSpPr/>
          <p:nvPr/>
        </p:nvSpPr>
        <p:spPr>
          <a:xfrm>
            <a:off x="463731" y="6280445"/>
            <a:ext cx="11345091" cy="584775"/>
          </a:xfrm>
          <a:prstGeom prst="rect">
            <a:avLst/>
          </a:prstGeom>
          <a:solidFill>
            <a:schemeClr val="bg1"/>
          </a:solidFill>
        </p:spPr>
        <p:txBody>
          <a:bodyPr wrap="square">
            <a:spAutoFit/>
          </a:bodyPr>
          <a:lstStyle/>
          <a:p>
            <a:pPr marL="285750" indent="-285750">
              <a:buFont typeface="Wingdings" panose="05000000000000000000" pitchFamily="2" charset="2"/>
              <a:buChar char="Ø"/>
            </a:pPr>
            <a:r>
              <a:rPr lang="en-US" altLang="zh-CN" sz="1600" b="1">
                <a:latin typeface="Times New Roman" panose="02020603050405020304" pitchFamily="18" charset="0"/>
                <a:cs typeface="Times New Roman" panose="02020603050405020304" pitchFamily="18" charset="0"/>
              </a:rPr>
              <a:t>T. </a:t>
            </a:r>
            <a:r>
              <a:rPr lang="en-US" altLang="zh-CN" sz="1600" b="1" dirty="0">
                <a:latin typeface="Times New Roman" panose="02020603050405020304" pitchFamily="18" charset="0"/>
                <a:cs typeface="Times New Roman" panose="02020603050405020304" pitchFamily="18" charset="0"/>
              </a:rPr>
              <a:t>Roche, </a:t>
            </a:r>
            <a:r>
              <a:rPr lang="en-US" altLang="zh-CN" sz="1600" b="1">
                <a:latin typeface="Times New Roman" panose="02020603050405020304" pitchFamily="18" charset="0"/>
                <a:cs typeface="Times New Roman" panose="02020603050405020304" pitchFamily="18" charset="0"/>
              </a:rPr>
              <a:t>et al. </a:t>
            </a:r>
            <a:r>
              <a:rPr lang="en-US" altLang="zh-CN" sz="1600" b="1" dirty="0">
                <a:latin typeface="Times New Roman" panose="02020603050405020304" pitchFamily="18" charset="0"/>
                <a:cs typeface="Times New Roman" panose="02020603050405020304" pitchFamily="18" charset="0"/>
              </a:rPr>
              <a:t>A Side Journey to Titan - Revealing and Breaking NXP’s P5x ECDSA Implementation on the Way, USENIX </a:t>
            </a:r>
            <a:r>
              <a:rPr lang="en-US" altLang="zh-CN" sz="1600" b="1">
                <a:latin typeface="Times New Roman" panose="02020603050405020304" pitchFamily="18" charset="0"/>
                <a:cs typeface="Times New Roman" panose="02020603050405020304" pitchFamily="18" charset="0"/>
              </a:rPr>
              <a:t>Security 2021.</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387655"/>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BF192-1AAC-E6B4-958C-3F9BEDDB4520}"/>
              </a:ext>
            </a:extLst>
          </p:cNvPr>
          <p:cNvSpPr>
            <a:spLocks noGrp="1"/>
          </p:cNvSpPr>
          <p:nvPr>
            <p:ph type="title"/>
          </p:nvPr>
        </p:nvSpPr>
        <p:spPr/>
        <p:txBody>
          <a:bodyPr/>
          <a:lstStyle/>
          <a:p>
            <a:r>
              <a:rPr lang="zh-CN" altLang="en-US" dirty="0"/>
              <a:t>实际攻击结果</a:t>
            </a:r>
          </a:p>
        </p:txBody>
      </p:sp>
      <p:pic>
        <p:nvPicPr>
          <p:cNvPr id="4" name="图片 3">
            <a:extLst>
              <a:ext uri="{FF2B5EF4-FFF2-40B4-BE49-F238E27FC236}">
                <a16:creationId xmlns:a16="http://schemas.microsoft.com/office/drawing/2014/main" id="{4E284B58-3304-2689-99F1-0ED079BC0386}"/>
              </a:ext>
            </a:extLst>
          </p:cNvPr>
          <p:cNvPicPr>
            <a:picLocks noChangeAspect="1"/>
          </p:cNvPicPr>
          <p:nvPr/>
        </p:nvPicPr>
        <p:blipFill>
          <a:blip r:embed="rId2"/>
          <a:stretch>
            <a:fillRect/>
          </a:stretch>
        </p:blipFill>
        <p:spPr>
          <a:xfrm>
            <a:off x="6436995" y="888273"/>
            <a:ext cx="5276161" cy="5365841"/>
          </a:xfrm>
          <a:prstGeom prst="rect">
            <a:avLst/>
          </a:prstGeom>
        </p:spPr>
      </p:pic>
      <p:sp>
        <p:nvSpPr>
          <p:cNvPr id="5" name="矩形: 圆角 4">
            <a:extLst>
              <a:ext uri="{FF2B5EF4-FFF2-40B4-BE49-F238E27FC236}">
                <a16:creationId xmlns:a16="http://schemas.microsoft.com/office/drawing/2014/main" id="{FCDB6795-95DD-1114-00D7-06EBA6347BF0}"/>
              </a:ext>
            </a:extLst>
          </p:cNvPr>
          <p:cNvSpPr/>
          <p:nvPr/>
        </p:nvSpPr>
        <p:spPr>
          <a:xfrm>
            <a:off x="6436995" y="888273"/>
            <a:ext cx="5391422" cy="1639390"/>
          </a:xfrm>
          <a:prstGeom prst="round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7D5F2EB-BA7F-C511-FB3C-9BB99057E749}"/>
              </a:ext>
            </a:extLst>
          </p:cNvPr>
          <p:cNvSpPr/>
          <p:nvPr/>
        </p:nvSpPr>
        <p:spPr>
          <a:xfrm>
            <a:off x="8883265" y="2156435"/>
            <a:ext cx="2695833" cy="338554"/>
          </a:xfrm>
          <a:prstGeom prst="rect">
            <a:avLst/>
          </a:prstGeom>
        </p:spPr>
        <p:txBody>
          <a:bodyPr wrap="square">
            <a:spAutoFit/>
          </a:bodyPr>
          <a:lstStyle/>
          <a:p>
            <a:pPr algn="ctr"/>
            <a:r>
              <a:rPr kumimoji="1" lang="zh-CN" altLang="en-US" sz="1600" b="1" dirty="0">
                <a:solidFill>
                  <a:srgbClr val="C00000"/>
                </a:solidFill>
                <a:latin typeface="Arial" panose="020B0604020202020204" pitchFamily="34" charset="0"/>
                <a:ea typeface="Heiti SC Light" charset="-122"/>
                <a:cs typeface="Arial" panose="020B0604020202020204" pitchFamily="34" charset="0"/>
              </a:rPr>
              <a:t>整个攻击过程历时近</a:t>
            </a:r>
            <a:r>
              <a:rPr kumimoji="1" lang="en-US" altLang="zh-CN" sz="1600" b="1" dirty="0">
                <a:solidFill>
                  <a:srgbClr val="C00000"/>
                </a:solidFill>
                <a:latin typeface="Arial" panose="020B0604020202020204" pitchFamily="34" charset="0"/>
                <a:ea typeface="Heiti SC Light" charset="-122"/>
                <a:cs typeface="Arial" panose="020B0604020202020204" pitchFamily="34" charset="0"/>
              </a:rPr>
              <a:t>2</a:t>
            </a:r>
            <a:r>
              <a:rPr kumimoji="1" lang="zh-CN" altLang="en-US" sz="1600" b="1" dirty="0">
                <a:solidFill>
                  <a:srgbClr val="C00000"/>
                </a:solidFill>
                <a:latin typeface="Arial" panose="020B0604020202020204" pitchFamily="34" charset="0"/>
                <a:ea typeface="Heiti SC Light" charset="-122"/>
                <a:cs typeface="Arial" panose="020B0604020202020204" pitchFamily="34" charset="0"/>
              </a:rPr>
              <a:t>年</a:t>
            </a:r>
          </a:p>
        </p:txBody>
      </p:sp>
      <p:sp>
        <p:nvSpPr>
          <p:cNvPr id="8" name="文本框 7">
            <a:extLst>
              <a:ext uri="{FF2B5EF4-FFF2-40B4-BE49-F238E27FC236}">
                <a16:creationId xmlns:a16="http://schemas.microsoft.com/office/drawing/2014/main" id="{A5653F42-158A-E4C9-D0A8-3728DEA31527}"/>
              </a:ext>
            </a:extLst>
          </p:cNvPr>
          <p:cNvSpPr txBox="1"/>
          <p:nvPr/>
        </p:nvSpPr>
        <p:spPr>
          <a:xfrm>
            <a:off x="329133" y="1134660"/>
            <a:ext cx="5766867" cy="4873065"/>
          </a:xfrm>
          <a:prstGeom prst="rect">
            <a:avLst/>
          </a:prstGeom>
          <a:noFill/>
        </p:spPr>
        <p:txBody>
          <a:bodyPr wrap="square" rtlCol="0">
            <a:spAutoFit/>
          </a:bodyPr>
          <a:lstStyle/>
          <a:p>
            <a:pPr marL="257175" indent="-257175" algn="just" eaLnBrk="1" hangingPunct="1">
              <a:lnSpc>
                <a:spcPct val="130000"/>
              </a:lnSpc>
              <a:spcBef>
                <a:spcPts val="450"/>
              </a:spcBef>
              <a:spcAft>
                <a:spcPts val="450"/>
              </a:spcAft>
              <a:buClr>
                <a:schemeClr val="tx2"/>
              </a:buClr>
              <a:buFont typeface="Wingdings" panose="05000000000000000000" pitchFamily="2" charset="2"/>
              <a:buChar char="n"/>
            </a:pPr>
            <a:r>
              <a:rPr lang="zh-CN" altLang="en-US" sz="1900" dirty="0">
                <a:latin typeface="+mn-ea"/>
              </a:rPr>
              <a:t>若可以正确地恢复出连续的</a:t>
            </a:r>
            <a:r>
              <a:rPr lang="en-US" altLang="zh-CN" sz="1900" dirty="0">
                <a:latin typeface="+mn-ea"/>
              </a:rPr>
              <a:t>5</a:t>
            </a:r>
            <a:r>
              <a:rPr lang="zh-CN" altLang="en-US" sz="1900" dirty="0">
                <a:latin typeface="+mn-ea"/>
              </a:rPr>
              <a:t>个</a:t>
            </a:r>
            <a:r>
              <a:rPr lang="en-US" altLang="zh-CN" sz="1900" dirty="0">
                <a:latin typeface="+mn-ea"/>
              </a:rPr>
              <a:t>0</a:t>
            </a:r>
            <a:r>
              <a:rPr lang="zh-CN" altLang="en-US" sz="1900" dirty="0">
                <a:latin typeface="+mn-ea"/>
              </a:rPr>
              <a:t>比特，那么使用</a:t>
            </a:r>
            <a:r>
              <a:rPr lang="en-US" altLang="zh-CN" sz="1900" dirty="0">
                <a:latin typeface="+mn-ea"/>
              </a:rPr>
              <a:t>80</a:t>
            </a:r>
            <a:r>
              <a:rPr lang="zh-CN" altLang="en-US" sz="1900" dirty="0">
                <a:latin typeface="+mn-ea"/>
              </a:rPr>
              <a:t>条波形，就有</a:t>
            </a:r>
            <a:r>
              <a:rPr lang="en-US" altLang="zh-CN" sz="1900" dirty="0">
                <a:latin typeface="+mn-ea"/>
              </a:rPr>
              <a:t>50%</a:t>
            </a:r>
            <a:r>
              <a:rPr lang="zh-CN" altLang="en-US" sz="1900" dirty="0">
                <a:latin typeface="+mn-ea"/>
              </a:rPr>
              <a:t>的可能</a:t>
            </a:r>
            <a:r>
              <a:rPr lang="zh-CN" altLang="en-US" sz="1900" b="1" dirty="0">
                <a:solidFill>
                  <a:srgbClr val="C00000"/>
                </a:solidFill>
                <a:latin typeface="+mn-ea"/>
              </a:rPr>
              <a:t>借助格算法</a:t>
            </a:r>
            <a:r>
              <a:rPr lang="zh-CN" altLang="en-US" sz="1900" dirty="0">
                <a:latin typeface="+mn-ea"/>
              </a:rPr>
              <a:t>成功恢复密钥</a:t>
            </a:r>
          </a:p>
          <a:p>
            <a:pPr marL="257175" indent="-257175" algn="just" eaLnBrk="1" hangingPunct="1">
              <a:lnSpc>
                <a:spcPct val="130000"/>
              </a:lnSpc>
              <a:spcBef>
                <a:spcPts val="450"/>
              </a:spcBef>
              <a:spcAft>
                <a:spcPts val="450"/>
              </a:spcAft>
              <a:buClr>
                <a:schemeClr val="tx2"/>
              </a:buClr>
              <a:buFont typeface="Wingdings" panose="05000000000000000000" pitchFamily="2" charset="2"/>
              <a:buChar char="n"/>
            </a:pPr>
            <a:r>
              <a:rPr lang="zh-CN" altLang="en-US" sz="1900" b="1" dirty="0">
                <a:solidFill>
                  <a:srgbClr val="C00000"/>
                </a:solidFill>
                <a:latin typeface="+mn-ea"/>
              </a:rPr>
              <a:t>对</a:t>
            </a:r>
            <a:r>
              <a:rPr lang="en-US" altLang="zh-CN" sz="1900" b="1" dirty="0">
                <a:solidFill>
                  <a:srgbClr val="C00000"/>
                </a:solidFill>
                <a:latin typeface="+mn-ea"/>
              </a:rPr>
              <a:t>Rhea</a:t>
            </a:r>
            <a:r>
              <a:rPr lang="zh-CN" altLang="en-US" sz="1900" dirty="0">
                <a:latin typeface="+mn-ea"/>
              </a:rPr>
              <a:t>，采集</a:t>
            </a:r>
            <a:r>
              <a:rPr lang="en-US" altLang="zh-CN" sz="1900" b="1" dirty="0">
                <a:solidFill>
                  <a:srgbClr val="C00000"/>
                </a:solidFill>
                <a:latin typeface="+mn-ea"/>
              </a:rPr>
              <a:t>4000</a:t>
            </a:r>
            <a:r>
              <a:rPr lang="zh-CN" altLang="en-US" sz="1900" b="1" dirty="0">
                <a:solidFill>
                  <a:srgbClr val="C00000"/>
                </a:solidFill>
                <a:latin typeface="+mn-ea"/>
              </a:rPr>
              <a:t>条波形</a:t>
            </a:r>
            <a:r>
              <a:rPr lang="zh-CN" altLang="en-US" sz="1900" dirty="0">
                <a:latin typeface="+mn-ea"/>
              </a:rPr>
              <a:t>，其中可以恢复出连续的</a:t>
            </a:r>
            <a:r>
              <a:rPr lang="en-US" altLang="zh-CN" sz="1900" dirty="0">
                <a:latin typeface="+mn-ea"/>
              </a:rPr>
              <a:t>5</a:t>
            </a:r>
            <a:r>
              <a:rPr lang="zh-CN" altLang="en-US" sz="1900" dirty="0">
                <a:latin typeface="+mn-ea"/>
              </a:rPr>
              <a:t>个</a:t>
            </a:r>
            <a:r>
              <a:rPr lang="en-US" altLang="zh-CN" sz="1900" dirty="0">
                <a:latin typeface="+mn-ea"/>
              </a:rPr>
              <a:t>0</a:t>
            </a:r>
            <a:r>
              <a:rPr lang="zh-CN" altLang="en-US" sz="1900" dirty="0">
                <a:latin typeface="+mn-ea"/>
              </a:rPr>
              <a:t>比特的波形有</a:t>
            </a:r>
            <a:r>
              <a:rPr lang="en-US" altLang="zh-CN" sz="1900" dirty="0">
                <a:latin typeface="+mn-ea"/>
              </a:rPr>
              <a:t>180</a:t>
            </a:r>
            <a:r>
              <a:rPr lang="zh-CN" altLang="en-US" sz="1900" dirty="0">
                <a:latin typeface="+mn-ea"/>
              </a:rPr>
              <a:t>条，其中聚类结果有错的波形有</a:t>
            </a:r>
            <a:r>
              <a:rPr lang="en-US" altLang="zh-CN" sz="1900" dirty="0">
                <a:latin typeface="+mn-ea"/>
              </a:rPr>
              <a:t>5</a:t>
            </a:r>
            <a:r>
              <a:rPr lang="zh-CN" altLang="en-US" sz="1900" dirty="0">
                <a:latin typeface="+mn-ea"/>
              </a:rPr>
              <a:t>条。不断地随机选取</a:t>
            </a:r>
            <a:r>
              <a:rPr lang="en-US" altLang="zh-CN" sz="1900" dirty="0">
                <a:latin typeface="+mn-ea"/>
              </a:rPr>
              <a:t>180</a:t>
            </a:r>
            <a:r>
              <a:rPr lang="zh-CN" altLang="en-US" sz="1900" dirty="0">
                <a:latin typeface="+mn-ea"/>
              </a:rPr>
              <a:t>条中的</a:t>
            </a:r>
            <a:r>
              <a:rPr lang="en-US" altLang="zh-CN" sz="1900" dirty="0">
                <a:latin typeface="+mn-ea"/>
              </a:rPr>
              <a:t>80</a:t>
            </a:r>
            <a:r>
              <a:rPr lang="zh-CN" altLang="en-US" sz="1900" dirty="0">
                <a:latin typeface="+mn-ea"/>
              </a:rPr>
              <a:t>条波形进行密钥恢复，大约</a:t>
            </a:r>
            <a:r>
              <a:rPr lang="zh-CN" altLang="en-US" sz="1900" b="1" dirty="0">
                <a:solidFill>
                  <a:srgbClr val="C00000"/>
                </a:solidFill>
                <a:latin typeface="+mn-ea"/>
              </a:rPr>
              <a:t>几十次</a:t>
            </a:r>
            <a:r>
              <a:rPr lang="zh-CN" altLang="en-US" sz="1900" dirty="0">
                <a:latin typeface="+mn-ea"/>
              </a:rPr>
              <a:t>即可得到正确密钥</a:t>
            </a:r>
          </a:p>
          <a:p>
            <a:pPr marL="257175" indent="-257175" algn="just" eaLnBrk="1" hangingPunct="1">
              <a:lnSpc>
                <a:spcPct val="130000"/>
              </a:lnSpc>
              <a:spcBef>
                <a:spcPts val="450"/>
              </a:spcBef>
              <a:spcAft>
                <a:spcPts val="450"/>
              </a:spcAft>
              <a:buClr>
                <a:schemeClr val="tx2"/>
              </a:buClr>
              <a:buFont typeface="Wingdings" panose="05000000000000000000" pitchFamily="2" charset="2"/>
              <a:buChar char="n"/>
            </a:pPr>
            <a:r>
              <a:rPr lang="zh-CN" altLang="en-US" sz="1900" b="1" dirty="0">
                <a:solidFill>
                  <a:srgbClr val="C00000"/>
                </a:solidFill>
                <a:latin typeface="+mn-ea"/>
              </a:rPr>
              <a:t>对</a:t>
            </a:r>
            <a:r>
              <a:rPr lang="en-US" altLang="zh-CN" sz="1900" b="1" dirty="0">
                <a:solidFill>
                  <a:srgbClr val="C00000"/>
                </a:solidFill>
                <a:latin typeface="+mn-ea"/>
              </a:rPr>
              <a:t>Titan</a:t>
            </a:r>
            <a:r>
              <a:rPr lang="zh-CN" altLang="en-US" sz="1900" dirty="0">
                <a:latin typeface="+mn-ea"/>
              </a:rPr>
              <a:t>，参照</a:t>
            </a:r>
            <a:r>
              <a:rPr lang="en-US" altLang="zh-CN" sz="1900" dirty="0">
                <a:latin typeface="+mn-ea"/>
              </a:rPr>
              <a:t>Rhea</a:t>
            </a:r>
            <a:r>
              <a:rPr lang="zh-CN" altLang="en-US" sz="1900" dirty="0">
                <a:latin typeface="+mn-ea"/>
              </a:rPr>
              <a:t>找到类似的泄露位置，采集</a:t>
            </a:r>
            <a:r>
              <a:rPr lang="en-US" altLang="zh-CN" sz="1900" b="1" dirty="0">
                <a:solidFill>
                  <a:srgbClr val="C00000"/>
                </a:solidFill>
                <a:latin typeface="+mn-ea"/>
              </a:rPr>
              <a:t>6000</a:t>
            </a:r>
            <a:r>
              <a:rPr lang="zh-CN" altLang="en-US" sz="1900" b="1" dirty="0">
                <a:solidFill>
                  <a:srgbClr val="C00000"/>
                </a:solidFill>
                <a:latin typeface="+mn-ea"/>
              </a:rPr>
              <a:t>条波形</a:t>
            </a:r>
            <a:r>
              <a:rPr lang="zh-CN" altLang="en-US" sz="1900" dirty="0">
                <a:latin typeface="+mn-ea"/>
              </a:rPr>
              <a:t>，其中可以恢复出连续的</a:t>
            </a:r>
            <a:r>
              <a:rPr lang="en-US" altLang="zh-CN" sz="1900" dirty="0">
                <a:latin typeface="+mn-ea"/>
              </a:rPr>
              <a:t>5</a:t>
            </a:r>
            <a:r>
              <a:rPr lang="zh-CN" altLang="en-US" sz="1900" dirty="0">
                <a:latin typeface="+mn-ea"/>
              </a:rPr>
              <a:t>个</a:t>
            </a:r>
            <a:r>
              <a:rPr lang="en-US" altLang="zh-CN" sz="1900" dirty="0">
                <a:latin typeface="+mn-ea"/>
              </a:rPr>
              <a:t>0</a:t>
            </a:r>
            <a:r>
              <a:rPr lang="zh-CN" altLang="en-US" sz="1900" dirty="0">
                <a:latin typeface="+mn-ea"/>
              </a:rPr>
              <a:t>比特的波形只有</a:t>
            </a:r>
            <a:r>
              <a:rPr lang="en-US" altLang="zh-CN" sz="1900" dirty="0">
                <a:latin typeface="+mn-ea"/>
              </a:rPr>
              <a:t>156</a:t>
            </a:r>
            <a:r>
              <a:rPr lang="zh-CN" altLang="en-US" sz="1900" dirty="0">
                <a:latin typeface="+mn-ea"/>
              </a:rPr>
              <a:t>条，其中聚类结果有错的波形有</a:t>
            </a:r>
            <a:r>
              <a:rPr lang="en-US" altLang="zh-CN" sz="1900" dirty="0">
                <a:latin typeface="+mn-ea"/>
              </a:rPr>
              <a:t>7</a:t>
            </a:r>
            <a:r>
              <a:rPr lang="zh-CN" altLang="en-US" sz="1900" dirty="0">
                <a:latin typeface="+mn-ea"/>
              </a:rPr>
              <a:t>条。不断地随机选取</a:t>
            </a:r>
            <a:r>
              <a:rPr lang="en-US" altLang="zh-CN" sz="1900" dirty="0">
                <a:latin typeface="+mn-ea"/>
              </a:rPr>
              <a:t>156</a:t>
            </a:r>
            <a:r>
              <a:rPr lang="zh-CN" altLang="en-US" sz="1900" dirty="0">
                <a:latin typeface="+mn-ea"/>
              </a:rPr>
              <a:t>条中的</a:t>
            </a:r>
            <a:r>
              <a:rPr lang="en-US" altLang="zh-CN" sz="1900" dirty="0">
                <a:latin typeface="+mn-ea"/>
              </a:rPr>
              <a:t>80</a:t>
            </a:r>
            <a:r>
              <a:rPr lang="zh-CN" altLang="en-US" sz="1900" dirty="0">
                <a:latin typeface="+mn-ea"/>
              </a:rPr>
              <a:t>条波形进行密钥恢复，大约</a:t>
            </a:r>
            <a:r>
              <a:rPr lang="zh-CN" altLang="en-US" sz="1900" b="1" dirty="0">
                <a:solidFill>
                  <a:srgbClr val="C00000"/>
                </a:solidFill>
                <a:latin typeface="+mn-ea"/>
              </a:rPr>
              <a:t>几十次</a:t>
            </a:r>
            <a:r>
              <a:rPr lang="zh-CN" altLang="en-US" sz="1900" dirty="0">
                <a:latin typeface="+mn-ea"/>
              </a:rPr>
              <a:t>即可得到正确密钥</a:t>
            </a:r>
          </a:p>
        </p:txBody>
      </p:sp>
      <p:sp>
        <p:nvSpPr>
          <p:cNvPr id="9" name="矩形 8">
            <a:extLst>
              <a:ext uri="{FF2B5EF4-FFF2-40B4-BE49-F238E27FC236}">
                <a16:creationId xmlns:a16="http://schemas.microsoft.com/office/drawing/2014/main" id="{4A23949B-03C5-449B-66C1-5F2B9B34F6F5}"/>
              </a:ext>
            </a:extLst>
          </p:cNvPr>
          <p:cNvSpPr/>
          <p:nvPr/>
        </p:nvSpPr>
        <p:spPr>
          <a:xfrm>
            <a:off x="463731" y="6280445"/>
            <a:ext cx="11345091" cy="584775"/>
          </a:xfrm>
          <a:prstGeom prst="rect">
            <a:avLst/>
          </a:prstGeom>
          <a:solidFill>
            <a:schemeClr val="bg1"/>
          </a:solidFill>
        </p:spPr>
        <p:txBody>
          <a:bodyPr wrap="square">
            <a:spAutoFit/>
          </a:bodyPr>
          <a:lstStyle/>
          <a:p>
            <a:pPr marL="285750" indent="-285750">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T. Roche, et al. A Side Journey to Titan - Revealing and Breaking NXP’s P5x ECDSA Implementation on the Way, USENIX Security 2021.</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530799"/>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问题</a:t>
            </a:r>
            <a:r>
              <a:rPr lang="en-US" altLang="zh-CN" dirty="0"/>
              <a:t>5</a:t>
            </a:r>
            <a:endParaRPr lang="zh-CN" altLang="en-US" dirty="0"/>
          </a:p>
        </p:txBody>
      </p:sp>
      <p:sp>
        <p:nvSpPr>
          <p:cNvPr id="7" name="文本框 6"/>
          <p:cNvSpPr txBox="1"/>
          <p:nvPr/>
        </p:nvSpPr>
        <p:spPr>
          <a:xfrm>
            <a:off x="725013" y="2023473"/>
            <a:ext cx="2487168" cy="1769715"/>
          </a:xfrm>
          <a:prstGeom prst="rect">
            <a:avLst/>
          </a:prstGeom>
          <a:noFill/>
        </p:spPr>
        <p:txBody>
          <a:bodyPr wrap="square" lIns="0" tIns="0" rIns="0" bIns="0" rtlCol="0">
            <a:spAutoFit/>
          </a:bodyPr>
          <a:lstStyle/>
          <a:p>
            <a:pPr algn="l"/>
            <a:r>
              <a:rPr lang="zh-CN" altLang="en-US" sz="11500" spc="300" dirty="0">
                <a:solidFill>
                  <a:schemeClr val="accent4"/>
                </a:solidFill>
                <a:latin typeface="黑体" panose="02010609060101010101" pitchFamily="49" charset="-122"/>
                <a:ea typeface="黑体" panose="02010609060101010101" pitchFamily="49" charset="-122"/>
              </a:rPr>
              <a:t>“</a:t>
            </a:r>
          </a:p>
        </p:txBody>
      </p:sp>
      <p:cxnSp>
        <p:nvCxnSpPr>
          <p:cNvPr id="8" name="直接连接符 7"/>
          <p:cNvCxnSpPr/>
          <p:nvPr/>
        </p:nvCxnSpPr>
        <p:spPr>
          <a:xfrm>
            <a:off x="3468913" y="1897299"/>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82935" y="5319567"/>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112546" y="4240329"/>
            <a:ext cx="1632320" cy="1769715"/>
          </a:xfrm>
          <a:prstGeom prst="rect">
            <a:avLst/>
          </a:prstGeom>
          <a:noFill/>
        </p:spPr>
        <p:txBody>
          <a:bodyPr wrap="square" lIns="0" tIns="0" rIns="0" bIns="0" rtlCol="0">
            <a:spAutoFit/>
          </a:bodyPr>
          <a:lstStyle/>
          <a:p>
            <a:pPr algn="l"/>
            <a:r>
              <a:rPr lang="en-US" altLang="zh-CN" sz="11500" spc="300" dirty="0">
                <a:solidFill>
                  <a:schemeClr val="accent4"/>
                </a:solidFill>
                <a:latin typeface="黑体" panose="02010609060101010101" pitchFamily="49" charset="-122"/>
                <a:ea typeface="黑体" panose="02010609060101010101" pitchFamily="49" charset="-122"/>
              </a:rPr>
              <a:t>”</a:t>
            </a:r>
            <a:endParaRPr lang="zh-CN" altLang="en-US" sz="11500" spc="300" dirty="0">
              <a:solidFill>
                <a:schemeClr val="accent4"/>
              </a:solidFill>
              <a:latin typeface="黑体" panose="02010609060101010101" pitchFamily="49" charset="-122"/>
              <a:ea typeface="黑体" panose="02010609060101010101" pitchFamily="49" charset="-122"/>
            </a:endParaRPr>
          </a:p>
        </p:txBody>
      </p:sp>
      <p:sp>
        <p:nvSpPr>
          <p:cNvPr id="16" name="文本框 15"/>
          <p:cNvSpPr txBox="1"/>
          <p:nvPr/>
        </p:nvSpPr>
        <p:spPr>
          <a:xfrm>
            <a:off x="1357555" y="3191088"/>
            <a:ext cx="9476891" cy="540854"/>
          </a:xfrm>
          <a:prstGeom prst="rect">
            <a:avLst/>
          </a:prstGeom>
          <a:noFill/>
        </p:spPr>
        <p:txBody>
          <a:bodyPr wrap="square" lIns="0" tIns="0" rIns="0" bIns="0" rtlCol="0">
            <a:spAutoFit/>
          </a:bodyPr>
          <a:lstStyle/>
          <a:p>
            <a:pPr algn="ctr">
              <a:lnSpc>
                <a:spcPct val="120000"/>
              </a:lnSpc>
            </a:pPr>
            <a:r>
              <a:rPr lang="zh-CN" altLang="en-US" sz="3200" b="1" spc="300" dirty="0">
                <a:solidFill>
                  <a:schemeClr val="accent1"/>
                </a:solidFill>
                <a:latin typeface="+mn-ea"/>
              </a:rPr>
              <a:t>我发现我的密码产品性能</a:t>
            </a:r>
            <a:r>
              <a:rPr lang="en-US" altLang="zh-CN" sz="3200" b="1" spc="300" dirty="0">
                <a:solidFill>
                  <a:schemeClr val="accent1"/>
                </a:solidFill>
                <a:latin typeface="+mn-ea"/>
              </a:rPr>
              <a:t>/</a:t>
            </a:r>
            <a:r>
              <a:rPr lang="zh-CN" altLang="en-US" sz="3200" b="1" spc="300" dirty="0">
                <a:solidFill>
                  <a:schemeClr val="accent1"/>
                </a:solidFill>
                <a:latin typeface="+mn-ea"/>
              </a:rPr>
              <a:t>安全性不够，咋办？</a:t>
            </a:r>
            <a:endParaRPr lang="en-US" altLang="zh-CN" sz="3200" b="1" spc="300" dirty="0">
              <a:solidFill>
                <a:schemeClr val="accent1"/>
              </a:solidFill>
              <a:latin typeface="+mn-ea"/>
            </a:endParaRPr>
          </a:p>
        </p:txBody>
      </p:sp>
    </p:spTree>
    <p:extLst>
      <p:ext uri="{BB962C8B-B14F-4D97-AF65-F5344CB8AC3E}">
        <p14:creationId xmlns:p14="http://schemas.microsoft.com/office/powerpoint/2010/main" val="2029387851"/>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5.1</a:t>
            </a:r>
            <a:r>
              <a:rPr lang="zh-CN" altLang="en-US" dirty="0"/>
              <a:t>：手机</a:t>
            </a:r>
            <a:r>
              <a:rPr lang="en-US" altLang="zh-CN" dirty="0"/>
              <a:t>SIM</a:t>
            </a:r>
            <a:r>
              <a:rPr lang="zh-CN" altLang="en-US" dirty="0"/>
              <a:t>卡易受侧信道攻击</a:t>
            </a:r>
          </a:p>
        </p:txBody>
      </p:sp>
      <p:sp>
        <p:nvSpPr>
          <p:cNvPr id="4" name="文本框 3">
            <a:extLst>
              <a:ext uri="{FF2B5EF4-FFF2-40B4-BE49-F238E27FC236}">
                <a16:creationId xmlns:a16="http://schemas.microsoft.com/office/drawing/2014/main" id="{37E82573-82F0-5B88-755F-C643EF840F03}"/>
              </a:ext>
            </a:extLst>
          </p:cNvPr>
          <p:cNvSpPr txBox="1"/>
          <p:nvPr/>
        </p:nvSpPr>
        <p:spPr>
          <a:xfrm>
            <a:off x="476794" y="973809"/>
            <a:ext cx="6355079" cy="3231654"/>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手机卡存在侧信道攻击的风险：</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FC 2013</a:t>
            </a:r>
            <a:r>
              <a:rPr lang="zh-CN" altLang="en-US" dirty="0">
                <a:latin typeface="+mn-ea"/>
                <a:ea typeface="+mn-ea"/>
              </a:rPr>
              <a:t>：</a:t>
            </a:r>
            <a:r>
              <a:rPr lang="en-US" altLang="zh-CN" dirty="0">
                <a:latin typeface="+mn-ea"/>
                <a:ea typeface="+mn-ea"/>
              </a:rPr>
              <a:t>2G</a:t>
            </a:r>
            <a:r>
              <a:rPr lang="zh-CN" altLang="en-US" dirty="0">
                <a:latin typeface="+mn-ea"/>
                <a:ea typeface="+mn-ea"/>
              </a:rPr>
              <a:t>手机卡</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ESORICS 2015</a:t>
            </a:r>
            <a:r>
              <a:rPr lang="zh-CN" altLang="en-US" dirty="0">
                <a:latin typeface="+mn-ea"/>
                <a:ea typeface="+mn-ea"/>
              </a:rPr>
              <a:t>、</a:t>
            </a:r>
            <a:r>
              <a:rPr lang="en-US" altLang="zh-CN" dirty="0" err="1">
                <a:latin typeface="+mn-ea"/>
                <a:ea typeface="+mn-ea"/>
              </a:rPr>
              <a:t>BlackHat</a:t>
            </a:r>
            <a:r>
              <a:rPr lang="en-US" altLang="zh-CN" dirty="0">
                <a:latin typeface="+mn-ea"/>
                <a:ea typeface="+mn-ea"/>
              </a:rPr>
              <a:t> 2015</a:t>
            </a:r>
            <a:r>
              <a:rPr lang="zh-CN" altLang="en-US" dirty="0">
                <a:latin typeface="+mn-ea"/>
                <a:ea typeface="+mn-ea"/>
              </a:rPr>
              <a:t>：</a:t>
            </a:r>
            <a:r>
              <a:rPr lang="en-US" altLang="zh-CN" dirty="0">
                <a:latin typeface="+mn-ea"/>
                <a:ea typeface="+mn-ea"/>
              </a:rPr>
              <a:t>3G/4G</a:t>
            </a:r>
            <a:r>
              <a:rPr lang="zh-CN" altLang="en-US" dirty="0">
                <a:latin typeface="+mn-ea"/>
                <a:ea typeface="+mn-ea"/>
              </a:rPr>
              <a:t>手机卡</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微电子学与计算机</a:t>
            </a:r>
            <a:r>
              <a:rPr lang="en-US" altLang="zh-CN" dirty="0">
                <a:latin typeface="+mn-ea"/>
                <a:ea typeface="+mn-ea"/>
              </a:rPr>
              <a:t>2021</a:t>
            </a:r>
            <a:r>
              <a:rPr lang="zh-CN" altLang="en-US" dirty="0">
                <a:latin typeface="+mn-ea"/>
                <a:ea typeface="+mn-ea"/>
              </a:rPr>
              <a:t>：</a:t>
            </a:r>
            <a:r>
              <a:rPr lang="en-US" altLang="zh-CN" dirty="0">
                <a:latin typeface="+mn-ea"/>
                <a:ea typeface="+mn-ea"/>
              </a:rPr>
              <a:t>5G</a:t>
            </a:r>
            <a:r>
              <a:rPr lang="zh-CN" altLang="en-US" dirty="0">
                <a:latin typeface="+mn-ea"/>
                <a:ea typeface="+mn-ea"/>
              </a:rPr>
              <a:t>手机卡</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厂商的（错误）视角：</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手机卡密码算法为软件实现：我</a:t>
            </a:r>
            <a:r>
              <a:rPr lang="zh-CN" altLang="en-US" b="1" dirty="0">
                <a:solidFill>
                  <a:srgbClr val="C00000"/>
                </a:solidFill>
                <a:latin typeface="+mn-ea"/>
                <a:ea typeface="+mn-ea"/>
              </a:rPr>
              <a:t>没必要</a:t>
            </a:r>
            <a:r>
              <a:rPr lang="zh-CN" altLang="en-US" dirty="0">
                <a:latin typeface="+mn-ea"/>
                <a:ea typeface="+mn-ea"/>
              </a:rPr>
              <a:t>升级改造，有关部门没有要求</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手机卡密码算法为硬件实现：改造</a:t>
            </a:r>
            <a:r>
              <a:rPr lang="zh-CN" altLang="en-US" b="1" dirty="0">
                <a:solidFill>
                  <a:srgbClr val="C00000"/>
                </a:solidFill>
                <a:latin typeface="+mn-ea"/>
                <a:ea typeface="+mn-ea"/>
              </a:rPr>
              <a:t>成本过高</a:t>
            </a:r>
          </a:p>
        </p:txBody>
      </p:sp>
      <p:pic>
        <p:nvPicPr>
          <p:cNvPr id="8" name="图片 7">
            <a:extLst>
              <a:ext uri="{FF2B5EF4-FFF2-40B4-BE49-F238E27FC236}">
                <a16:creationId xmlns:a16="http://schemas.microsoft.com/office/drawing/2014/main" id="{6748B805-8883-727A-7E49-7B5B40EAB8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819" y="979716"/>
            <a:ext cx="3788064" cy="2841048"/>
          </a:xfrm>
          <a:prstGeom prst="rect">
            <a:avLst/>
          </a:prstGeom>
        </p:spPr>
      </p:pic>
      <p:sp>
        <p:nvSpPr>
          <p:cNvPr id="9" name="矩形 8">
            <a:extLst>
              <a:ext uri="{FF2B5EF4-FFF2-40B4-BE49-F238E27FC236}">
                <a16:creationId xmlns:a16="http://schemas.microsoft.com/office/drawing/2014/main" id="{06CB0AD9-3CC9-C82A-1BD7-345FCD42815D}"/>
              </a:ext>
            </a:extLst>
          </p:cNvPr>
          <p:cNvSpPr>
            <a:spLocks noChangeArrowheads="1"/>
          </p:cNvSpPr>
          <p:nvPr/>
        </p:nvSpPr>
        <p:spPr bwMode="auto">
          <a:xfrm>
            <a:off x="8090820" y="3846888"/>
            <a:ext cx="2424061" cy="369332"/>
          </a:xfrm>
          <a:prstGeom prst="rect">
            <a:avLst/>
          </a:prstGeom>
          <a:noFill/>
          <a:ln w="9525">
            <a:noFill/>
            <a:miter lim="800000"/>
            <a:headEnd/>
            <a:tailEnd/>
          </a:ln>
        </p:spPr>
        <p:txBody>
          <a:bodyPr wrap="none">
            <a:spAutoFit/>
          </a:bodyPr>
          <a:lstStyle/>
          <a:p>
            <a:pPr algn="ctr"/>
            <a:r>
              <a:rPr kumimoji="1" lang="en-US" altLang="zh-CN" b="1" dirty="0">
                <a:solidFill>
                  <a:schemeClr val="accent1"/>
                </a:solidFill>
                <a:ea typeface="Heiti SC Light" charset="-122"/>
              </a:rPr>
              <a:t>SIM</a:t>
            </a:r>
            <a:r>
              <a:rPr kumimoji="1" lang="zh-CN" altLang="en-US" b="1" dirty="0">
                <a:solidFill>
                  <a:schemeClr val="accent1"/>
                </a:solidFill>
                <a:ea typeface="Heiti SC Light" charset="-122"/>
              </a:rPr>
              <a:t>卡侧信道攻击平台</a:t>
            </a:r>
          </a:p>
        </p:txBody>
      </p:sp>
      <p:pic>
        <p:nvPicPr>
          <p:cNvPr id="10" name="图片 9">
            <a:extLst>
              <a:ext uri="{FF2B5EF4-FFF2-40B4-BE49-F238E27FC236}">
                <a16:creationId xmlns:a16="http://schemas.microsoft.com/office/drawing/2014/main" id="{670C043F-5786-96ED-D47F-D05D901D21C7}"/>
              </a:ext>
            </a:extLst>
          </p:cNvPr>
          <p:cNvPicPr>
            <a:picLocks noChangeAspect="1"/>
          </p:cNvPicPr>
          <p:nvPr/>
        </p:nvPicPr>
        <p:blipFill>
          <a:blip r:embed="rId4"/>
          <a:stretch>
            <a:fillRect/>
          </a:stretch>
        </p:blipFill>
        <p:spPr>
          <a:xfrm>
            <a:off x="7580543" y="4330574"/>
            <a:ext cx="3444617" cy="1861856"/>
          </a:xfrm>
          <a:prstGeom prst="rect">
            <a:avLst/>
          </a:prstGeom>
        </p:spPr>
      </p:pic>
      <p:sp>
        <p:nvSpPr>
          <p:cNvPr id="11" name="矩形 10">
            <a:extLst>
              <a:ext uri="{FF2B5EF4-FFF2-40B4-BE49-F238E27FC236}">
                <a16:creationId xmlns:a16="http://schemas.microsoft.com/office/drawing/2014/main" id="{63AD0CC1-D9EA-879C-8D0B-623A1B0ECE77}"/>
              </a:ext>
            </a:extLst>
          </p:cNvPr>
          <p:cNvSpPr>
            <a:spLocks noChangeArrowheads="1"/>
          </p:cNvSpPr>
          <p:nvPr/>
        </p:nvSpPr>
        <p:spPr bwMode="auto">
          <a:xfrm>
            <a:off x="8206237" y="6313315"/>
            <a:ext cx="2193229"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复制</a:t>
            </a:r>
            <a:r>
              <a:rPr kumimoji="1" lang="en-US" altLang="zh-CN" b="1" dirty="0">
                <a:solidFill>
                  <a:schemeClr val="accent1"/>
                </a:solidFill>
                <a:ea typeface="Heiti SC Light" charset="-122"/>
              </a:rPr>
              <a:t>SIM</a:t>
            </a:r>
            <a:r>
              <a:rPr kumimoji="1" lang="zh-CN" altLang="en-US" b="1" dirty="0">
                <a:solidFill>
                  <a:schemeClr val="accent1"/>
                </a:solidFill>
                <a:ea typeface="Heiti SC Light" charset="-122"/>
              </a:rPr>
              <a:t>卡演示实验</a:t>
            </a:r>
          </a:p>
        </p:txBody>
      </p:sp>
      <p:pic>
        <p:nvPicPr>
          <p:cNvPr id="13" name="图片 12">
            <a:extLst>
              <a:ext uri="{FF2B5EF4-FFF2-40B4-BE49-F238E27FC236}">
                <a16:creationId xmlns:a16="http://schemas.microsoft.com/office/drawing/2014/main" id="{3886CEE2-A92A-DF59-54E1-272E7F1F8D55}"/>
              </a:ext>
            </a:extLst>
          </p:cNvPr>
          <p:cNvPicPr>
            <a:picLocks noChangeAspect="1"/>
          </p:cNvPicPr>
          <p:nvPr/>
        </p:nvPicPr>
        <p:blipFill>
          <a:blip r:embed="rId5"/>
          <a:stretch>
            <a:fillRect/>
          </a:stretch>
        </p:blipFill>
        <p:spPr>
          <a:xfrm>
            <a:off x="812185" y="4424132"/>
            <a:ext cx="5376077" cy="1786112"/>
          </a:xfrm>
          <a:prstGeom prst="rect">
            <a:avLst/>
          </a:prstGeom>
        </p:spPr>
      </p:pic>
      <p:sp>
        <p:nvSpPr>
          <p:cNvPr id="14" name="矩形 13">
            <a:extLst>
              <a:ext uri="{FF2B5EF4-FFF2-40B4-BE49-F238E27FC236}">
                <a16:creationId xmlns:a16="http://schemas.microsoft.com/office/drawing/2014/main" id="{3F1B9FE7-ADF7-68FE-57E8-FFEAAFB8E57F}"/>
              </a:ext>
            </a:extLst>
          </p:cNvPr>
          <p:cNvSpPr>
            <a:spLocks noChangeArrowheads="1"/>
          </p:cNvSpPr>
          <p:nvPr/>
        </p:nvSpPr>
        <p:spPr bwMode="auto">
          <a:xfrm>
            <a:off x="915948" y="6313315"/>
            <a:ext cx="5043368" cy="369332"/>
          </a:xfrm>
          <a:prstGeom prst="rect">
            <a:avLst/>
          </a:prstGeom>
          <a:solidFill>
            <a:schemeClr val="bg1"/>
          </a:solidFill>
          <a:ln w="9525">
            <a:noFill/>
            <a:miter lim="800000"/>
            <a:headEnd/>
            <a:tailEnd/>
          </a:ln>
        </p:spPr>
        <p:txBody>
          <a:bodyPr wrap="none">
            <a:spAutoFit/>
          </a:bodyPr>
          <a:lstStyle/>
          <a:p>
            <a:pPr algn="ctr"/>
            <a:r>
              <a:rPr kumimoji="1" lang="zh-CN" altLang="en-US" b="1" dirty="0">
                <a:solidFill>
                  <a:schemeClr val="accent1"/>
                </a:solidFill>
                <a:ea typeface="Heiti SC Light" charset="-122"/>
              </a:rPr>
              <a:t>手机</a:t>
            </a:r>
            <a:r>
              <a:rPr kumimoji="1" lang="en-US" altLang="zh-CN" b="1" dirty="0">
                <a:solidFill>
                  <a:schemeClr val="accent1"/>
                </a:solidFill>
                <a:ea typeface="Heiti SC Light" charset="-122"/>
              </a:rPr>
              <a:t>SIM</a:t>
            </a:r>
            <a:r>
              <a:rPr kumimoji="1" lang="zh-CN" altLang="en-US" b="1" dirty="0">
                <a:solidFill>
                  <a:schemeClr val="accent1"/>
                </a:solidFill>
                <a:ea typeface="Heiti SC Light" charset="-122"/>
              </a:rPr>
              <a:t>卡鉴权操作的能量波形（</a:t>
            </a:r>
            <a:r>
              <a:rPr kumimoji="1" lang="en-US" altLang="zh-CN" b="1" dirty="0">
                <a:solidFill>
                  <a:schemeClr val="accent1"/>
                </a:solidFill>
                <a:ea typeface="Heiti SC Light" charset="-122"/>
              </a:rPr>
              <a:t>3</a:t>
            </a:r>
            <a:r>
              <a:rPr kumimoji="1" lang="zh-CN" altLang="en-US" b="1" dirty="0">
                <a:solidFill>
                  <a:schemeClr val="accent1"/>
                </a:solidFill>
                <a:ea typeface="Heiti SC Light" charset="-122"/>
              </a:rPr>
              <a:t>次</a:t>
            </a:r>
            <a:r>
              <a:rPr kumimoji="1" lang="en-US" altLang="zh-CN" b="1" dirty="0">
                <a:solidFill>
                  <a:schemeClr val="accent1"/>
                </a:solidFill>
                <a:ea typeface="Heiti SC Light" charset="-122"/>
              </a:rPr>
              <a:t>AES</a:t>
            </a:r>
            <a:r>
              <a:rPr kumimoji="1" lang="zh-CN" altLang="en-US" b="1" dirty="0">
                <a:solidFill>
                  <a:schemeClr val="accent1"/>
                </a:solidFill>
                <a:ea typeface="Heiti SC Light" charset="-122"/>
              </a:rPr>
              <a:t>加密）</a:t>
            </a:r>
          </a:p>
        </p:txBody>
      </p:sp>
    </p:spTree>
    <p:extLst>
      <p:ext uri="{BB962C8B-B14F-4D97-AF65-F5344CB8AC3E}">
        <p14:creationId xmlns:p14="http://schemas.microsoft.com/office/powerpoint/2010/main" val="3393517508"/>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5.2</a:t>
            </a:r>
            <a:r>
              <a:rPr lang="zh-CN" altLang="en-US" dirty="0"/>
              <a:t>：手机卡认证协议存在漏洞</a:t>
            </a:r>
          </a:p>
        </p:txBody>
      </p:sp>
      <p:pic>
        <p:nvPicPr>
          <p:cNvPr id="5" name="Picture 5">
            <a:extLst>
              <a:ext uri="{FF2B5EF4-FFF2-40B4-BE49-F238E27FC236}">
                <a16:creationId xmlns:a16="http://schemas.microsoft.com/office/drawing/2014/main" id="{C778F25D-14D5-FC23-E97B-0041AA666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642" y="1058305"/>
            <a:ext cx="5154112" cy="5127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a:extLst>
              <a:ext uri="{FF2B5EF4-FFF2-40B4-BE49-F238E27FC236}">
                <a16:creationId xmlns:a16="http://schemas.microsoft.com/office/drawing/2014/main" id="{37E82573-82F0-5B88-755F-C643EF840F03}"/>
              </a:ext>
            </a:extLst>
          </p:cNvPr>
          <p:cNvSpPr txBox="1"/>
          <p:nvPr/>
        </p:nvSpPr>
        <p:spPr>
          <a:xfrm>
            <a:off x="463732" y="1195876"/>
            <a:ext cx="6046858" cy="4093428"/>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2G</a:t>
            </a:r>
            <a:r>
              <a:rPr lang="zh-CN" altLang="en-US" sz="2000" dirty="0">
                <a:latin typeface="+mn-ea"/>
                <a:ea typeface="+mn-ea"/>
              </a:rPr>
              <a:t>手机卡存在单向认证漏洞：</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仅有基站认证手机卡，</a:t>
            </a:r>
            <a:r>
              <a:rPr lang="zh-CN" altLang="en-US" sz="2000" b="1" dirty="0">
                <a:solidFill>
                  <a:srgbClr val="C00000"/>
                </a:solidFill>
                <a:latin typeface="+mn-ea"/>
                <a:ea typeface="+mn-ea"/>
              </a:rPr>
              <a:t>没有手机卡认证基站</a:t>
            </a:r>
            <a:r>
              <a:rPr lang="zh-CN" altLang="en-US" sz="2000" dirty="0">
                <a:latin typeface="+mn-ea"/>
                <a:ea typeface="+mn-ea"/>
              </a:rPr>
              <a:t>，这意味着任何人都可以无缝地冒充 </a:t>
            </a:r>
            <a:r>
              <a:rPr lang="en-US" altLang="zh-CN" sz="2000" dirty="0">
                <a:latin typeface="+mn-ea"/>
                <a:ea typeface="+mn-ea"/>
              </a:rPr>
              <a:t>2G </a:t>
            </a:r>
            <a:r>
              <a:rPr lang="zh-CN" altLang="en-US" sz="2000" dirty="0">
                <a:latin typeface="+mn-ea"/>
                <a:ea typeface="+mn-ea"/>
              </a:rPr>
              <a:t>基站，而使用 </a:t>
            </a:r>
            <a:r>
              <a:rPr lang="en-US" altLang="zh-CN" sz="2000" dirty="0">
                <a:latin typeface="+mn-ea"/>
                <a:ea typeface="+mn-ea"/>
              </a:rPr>
              <a:t>2G </a:t>
            </a:r>
            <a:r>
              <a:rPr lang="zh-CN" altLang="en-US" sz="2000" dirty="0">
                <a:latin typeface="+mn-ea"/>
                <a:ea typeface="+mn-ea"/>
              </a:rPr>
              <a:t>协议的手机卡无法识别真伪，从而使</a:t>
            </a:r>
            <a:r>
              <a:rPr lang="en-US" altLang="zh-CN" sz="2000" b="1" dirty="0">
                <a:solidFill>
                  <a:srgbClr val="C00000"/>
                </a:solidFill>
                <a:latin typeface="+mn-ea"/>
                <a:ea typeface="+mn-ea"/>
              </a:rPr>
              <a:t>2G</a:t>
            </a:r>
            <a:r>
              <a:rPr lang="zh-CN" altLang="en-US" sz="2000" b="1" dirty="0">
                <a:solidFill>
                  <a:srgbClr val="C00000"/>
                </a:solidFill>
                <a:latin typeface="+mn-ea"/>
                <a:ea typeface="+mn-ea"/>
              </a:rPr>
              <a:t>手机卡易被复制</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手机</a:t>
            </a:r>
            <a:r>
              <a:rPr lang="en-US" altLang="zh-CN" sz="2000" dirty="0">
                <a:latin typeface="+mn-ea"/>
                <a:ea typeface="+mn-ea"/>
              </a:rPr>
              <a:t>SIM</a:t>
            </a:r>
            <a:r>
              <a:rPr lang="zh-CN" altLang="en-US" sz="2000" dirty="0">
                <a:latin typeface="+mn-ea"/>
                <a:ea typeface="+mn-ea"/>
              </a:rPr>
              <a:t>卡被复制的危害</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电话诈骗、免费打电话</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接电话、收取短信</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收取动态校验码</a:t>
            </a:r>
            <a:r>
              <a:rPr lang="zh-CN" altLang="en-US" sz="2000" dirty="0">
                <a:latin typeface="+mn-ea"/>
                <a:ea typeface="+mn-ea"/>
              </a:rPr>
              <a:t>，实现微信登录、电子支付</a:t>
            </a:r>
          </a:p>
        </p:txBody>
      </p:sp>
      <p:sp>
        <p:nvSpPr>
          <p:cNvPr id="3" name="矩形 2">
            <a:extLst>
              <a:ext uri="{FF2B5EF4-FFF2-40B4-BE49-F238E27FC236}">
                <a16:creationId xmlns:a16="http://schemas.microsoft.com/office/drawing/2014/main" id="{6BC82B68-9E54-D9BC-D8C2-1EC950CBCB9D}"/>
              </a:ext>
            </a:extLst>
          </p:cNvPr>
          <p:cNvSpPr>
            <a:spLocks noChangeArrowheads="1"/>
          </p:cNvSpPr>
          <p:nvPr/>
        </p:nvSpPr>
        <p:spPr bwMode="auto">
          <a:xfrm>
            <a:off x="3357865" y="6342888"/>
            <a:ext cx="7895111" cy="369332"/>
          </a:xfrm>
          <a:prstGeom prst="rect">
            <a:avLst/>
          </a:prstGeom>
          <a:noFill/>
          <a:ln w="9525">
            <a:noFill/>
            <a:miter lim="800000"/>
            <a:headEnd/>
            <a:tailEnd/>
          </a:ln>
        </p:spPr>
        <p:txBody>
          <a:bodyPr wrap="none">
            <a:spAutoFit/>
          </a:bodyPr>
          <a:lstStyle/>
          <a:p>
            <a:pPr algn="ctr"/>
            <a:r>
              <a:rPr kumimoji="1" lang="en-US" altLang="zh-CN" b="1" dirty="0">
                <a:solidFill>
                  <a:schemeClr val="accent1"/>
                </a:solidFill>
                <a:ea typeface="Heiti SC Light" charset="-122"/>
              </a:rPr>
              <a:t>2G</a:t>
            </a:r>
            <a:r>
              <a:rPr kumimoji="1" lang="zh-CN" altLang="en-US" b="1" dirty="0">
                <a:solidFill>
                  <a:schemeClr val="accent1"/>
                </a:solidFill>
                <a:ea typeface="Heiti SC Light" charset="-122"/>
              </a:rPr>
              <a:t>手机的密码协议早已形成标准，移动终端发行量巨大，升级替换代价过高</a:t>
            </a:r>
          </a:p>
        </p:txBody>
      </p:sp>
    </p:spTree>
    <p:extLst>
      <p:ext uri="{BB962C8B-B14F-4D97-AF65-F5344CB8AC3E}">
        <p14:creationId xmlns:p14="http://schemas.microsoft.com/office/powerpoint/2010/main" val="384905969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84F8D5-6D79-A20C-7E18-53232A18E4A8}"/>
              </a:ext>
            </a:extLst>
          </p:cNvPr>
          <p:cNvSpPr>
            <a:spLocks noGrp="1"/>
          </p:cNvSpPr>
          <p:nvPr>
            <p:ph type="title"/>
          </p:nvPr>
        </p:nvSpPr>
        <p:spPr/>
        <p:txBody>
          <a:bodyPr/>
          <a:lstStyle/>
          <a:p>
            <a:r>
              <a:rPr lang="zh-CN" altLang="en-US" dirty="0"/>
              <a:t>教学大纲</a:t>
            </a:r>
          </a:p>
        </p:txBody>
      </p:sp>
      <p:sp>
        <p:nvSpPr>
          <p:cNvPr id="3" name="文本框 2">
            <a:extLst>
              <a:ext uri="{FF2B5EF4-FFF2-40B4-BE49-F238E27FC236}">
                <a16:creationId xmlns:a16="http://schemas.microsoft.com/office/drawing/2014/main" id="{A919CE19-7EDD-D836-5545-9FE5EDBCF72A}"/>
              </a:ext>
            </a:extLst>
          </p:cNvPr>
          <p:cNvSpPr txBox="1"/>
          <p:nvPr/>
        </p:nvSpPr>
        <p:spPr>
          <a:xfrm>
            <a:off x="653821" y="1039125"/>
            <a:ext cx="4662762" cy="4747453"/>
          </a:xfrm>
          <a:prstGeom prst="rect">
            <a:avLst/>
          </a:prstGeom>
          <a:noFill/>
        </p:spPr>
        <p:txBody>
          <a:bodyPr wrap="square" rtlCol="0">
            <a:spAutoFit/>
          </a:bodyPr>
          <a:lstStyle/>
          <a:p>
            <a:pPr marL="342900" indent="-342900" algn="just" eaLnBrk="1">
              <a:spcBef>
                <a:spcPts val="0"/>
              </a:spcBef>
              <a:spcAft>
                <a:spcPts val="300"/>
              </a:spcAft>
              <a:buClr>
                <a:schemeClr val="tx2"/>
              </a:buClr>
              <a:buFont typeface="Wingdings" panose="05000000000000000000" pitchFamily="2" charset="2"/>
              <a:buChar char="n"/>
            </a:pPr>
            <a:r>
              <a:rPr lang="zh-CN" altLang="en-US" dirty="0">
                <a:latin typeface="+mn-ea"/>
                <a:ea typeface="+mn-ea"/>
              </a:rPr>
              <a:t>第〇部分：预备知识</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 </a:t>
            </a:r>
            <a:r>
              <a:rPr lang="zh-CN" altLang="en-US" dirty="0">
                <a:latin typeface="+mn-ea"/>
                <a:ea typeface="+mn-ea"/>
              </a:rPr>
              <a:t>绪论</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2. </a:t>
            </a:r>
            <a:r>
              <a:rPr lang="zh-CN" altLang="en-US" dirty="0">
                <a:latin typeface="+mn-ea"/>
                <a:ea typeface="+mn-ea"/>
              </a:rPr>
              <a:t>工程中的密码学基础</a:t>
            </a:r>
          </a:p>
          <a:p>
            <a:pPr marL="342900" indent="-342900" algn="just" eaLnBrk="1">
              <a:spcBef>
                <a:spcPts val="0"/>
              </a:spcBef>
              <a:spcAft>
                <a:spcPts val="300"/>
              </a:spcAft>
              <a:buClr>
                <a:schemeClr val="tx2"/>
              </a:buClr>
              <a:buFont typeface="Wingdings" panose="05000000000000000000" pitchFamily="2" charset="2"/>
              <a:buChar char="n"/>
            </a:pPr>
            <a:r>
              <a:rPr lang="zh-CN" altLang="en-US" dirty="0">
                <a:latin typeface="+mn-ea"/>
                <a:ea typeface="+mn-ea"/>
              </a:rPr>
              <a:t>第一部分：密码算法</a:t>
            </a:r>
            <a:r>
              <a:rPr lang="en-US" altLang="zh-CN" dirty="0">
                <a:latin typeface="+mn-ea"/>
                <a:ea typeface="+mn-ea"/>
              </a:rPr>
              <a:t>PC</a:t>
            </a:r>
            <a:r>
              <a:rPr lang="zh-CN" altLang="en-US" dirty="0">
                <a:latin typeface="+mn-ea"/>
                <a:ea typeface="+mn-ea"/>
              </a:rPr>
              <a:t>实现</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3. </a:t>
            </a:r>
            <a:r>
              <a:rPr lang="zh-CN" altLang="en-US" dirty="0">
                <a:latin typeface="+mn-ea"/>
                <a:ea typeface="+mn-ea"/>
              </a:rPr>
              <a:t>分组密码算法软件实现</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4. </a:t>
            </a:r>
            <a:r>
              <a:rPr lang="zh-CN" altLang="en-US" dirty="0">
                <a:latin typeface="+mn-ea"/>
                <a:ea typeface="+mn-ea"/>
              </a:rPr>
              <a:t>公钥密码算法软件实现</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5. </a:t>
            </a:r>
            <a:r>
              <a:rPr lang="zh-CN" altLang="en-US" dirty="0">
                <a:latin typeface="+mn-ea"/>
                <a:ea typeface="+mn-ea"/>
              </a:rPr>
              <a:t>密码软件实现方案</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6. </a:t>
            </a:r>
            <a:r>
              <a:rPr lang="zh-CN" altLang="en-US" dirty="0">
                <a:latin typeface="+mn-ea"/>
                <a:ea typeface="+mn-ea"/>
              </a:rPr>
              <a:t>密码软件实现面临的攻击</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7. </a:t>
            </a:r>
            <a:r>
              <a:rPr lang="zh-CN" altLang="en-US" dirty="0">
                <a:latin typeface="+mn-ea"/>
                <a:ea typeface="+mn-ea"/>
              </a:rPr>
              <a:t>基于寄存器、</a:t>
            </a:r>
            <a:r>
              <a:rPr lang="en-US" altLang="zh-CN" dirty="0">
                <a:latin typeface="+mn-ea"/>
                <a:ea typeface="+mn-ea"/>
              </a:rPr>
              <a:t>Cache</a:t>
            </a:r>
            <a:r>
              <a:rPr lang="zh-CN" altLang="en-US" dirty="0">
                <a:latin typeface="+mn-ea"/>
                <a:ea typeface="+mn-ea"/>
              </a:rPr>
              <a:t>、可信执行环境的密钥安全方案</a:t>
            </a:r>
          </a:p>
          <a:p>
            <a:pPr marL="342900" indent="-342900" algn="just" eaLnBrk="1">
              <a:spcBef>
                <a:spcPts val="0"/>
              </a:spcBef>
              <a:spcAft>
                <a:spcPts val="300"/>
              </a:spcAft>
              <a:buClr>
                <a:schemeClr val="tx2"/>
              </a:buClr>
              <a:buFont typeface="Wingdings" panose="05000000000000000000" pitchFamily="2" charset="2"/>
              <a:buChar char="n"/>
            </a:pPr>
            <a:r>
              <a:rPr lang="zh-CN" altLang="en-US" dirty="0">
                <a:latin typeface="+mn-ea"/>
                <a:ea typeface="+mn-ea"/>
              </a:rPr>
              <a:t>第二部分：密码实现的物理安全</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8. </a:t>
            </a:r>
            <a:r>
              <a:rPr lang="zh-CN" altLang="en-US" dirty="0">
                <a:latin typeface="+mn-ea"/>
                <a:ea typeface="+mn-ea"/>
              </a:rPr>
              <a:t>密码算法硬件实现</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9. </a:t>
            </a:r>
            <a:r>
              <a:rPr lang="zh-CN" altLang="en-US" dirty="0">
                <a:latin typeface="+mn-ea"/>
                <a:ea typeface="+mn-ea"/>
              </a:rPr>
              <a:t>密码芯片侵入式分析</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10. </a:t>
            </a:r>
            <a:r>
              <a:rPr lang="zh-CN" altLang="en-US" dirty="0">
                <a:latin typeface="+mn-ea"/>
                <a:ea typeface="+mn-ea"/>
              </a:rPr>
              <a:t>密码侧信道分析与防护</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11. </a:t>
            </a:r>
            <a:r>
              <a:rPr lang="zh-CN" altLang="en-US" dirty="0">
                <a:latin typeface="+mn-ea"/>
                <a:ea typeface="+mn-ea"/>
              </a:rPr>
              <a:t>密码芯片故障分析</a:t>
            </a:r>
          </a:p>
        </p:txBody>
      </p:sp>
      <p:sp>
        <p:nvSpPr>
          <p:cNvPr id="6" name="文本框 5">
            <a:extLst>
              <a:ext uri="{FF2B5EF4-FFF2-40B4-BE49-F238E27FC236}">
                <a16:creationId xmlns:a16="http://schemas.microsoft.com/office/drawing/2014/main" id="{0C3AB099-A572-6985-DCED-46FCA603C85B}"/>
              </a:ext>
            </a:extLst>
          </p:cNvPr>
          <p:cNvSpPr txBox="1"/>
          <p:nvPr/>
        </p:nvSpPr>
        <p:spPr>
          <a:xfrm>
            <a:off x="6095999" y="1039125"/>
            <a:ext cx="5255623" cy="3839513"/>
          </a:xfrm>
          <a:prstGeom prst="rect">
            <a:avLst/>
          </a:prstGeom>
          <a:noFill/>
        </p:spPr>
        <p:txBody>
          <a:bodyPr wrap="square" rtlCol="0">
            <a:spAutoFit/>
          </a:bodyPr>
          <a:lstStyle/>
          <a:p>
            <a:pPr marL="342900" indent="-342900" algn="just" eaLnBrk="1">
              <a:spcBef>
                <a:spcPts val="0"/>
              </a:spcBef>
              <a:spcAft>
                <a:spcPts val="300"/>
              </a:spcAft>
              <a:buClr>
                <a:schemeClr val="tx2"/>
              </a:buClr>
              <a:buFont typeface="Wingdings" panose="05000000000000000000" pitchFamily="2" charset="2"/>
              <a:buChar char="n"/>
            </a:pPr>
            <a:r>
              <a:rPr lang="zh-CN" altLang="en-US" dirty="0">
                <a:latin typeface="+mn-ea"/>
                <a:ea typeface="+mn-ea"/>
              </a:rPr>
              <a:t>第三部分：密码产品设计与测评</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12. </a:t>
            </a:r>
            <a:r>
              <a:rPr lang="zh-CN" altLang="en-US" dirty="0">
                <a:latin typeface="+mn-ea"/>
                <a:ea typeface="+mn-ea"/>
              </a:rPr>
              <a:t>随机数发生器设计与测评</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13. </a:t>
            </a:r>
            <a:r>
              <a:rPr lang="zh-CN" altLang="en-US" dirty="0">
                <a:latin typeface="+mn-ea"/>
                <a:ea typeface="+mn-ea"/>
              </a:rPr>
              <a:t>密码芯片设计与测评</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14. </a:t>
            </a:r>
            <a:r>
              <a:rPr lang="zh-CN" altLang="en-US" dirty="0">
                <a:latin typeface="+mn-ea"/>
                <a:ea typeface="+mn-ea"/>
              </a:rPr>
              <a:t>密码产品设计与测评</a:t>
            </a:r>
          </a:p>
          <a:p>
            <a:pPr marL="342900" indent="-342900" algn="just" eaLnBrk="1">
              <a:spcBef>
                <a:spcPts val="0"/>
              </a:spcBef>
              <a:spcAft>
                <a:spcPts val="300"/>
              </a:spcAft>
              <a:buClr>
                <a:schemeClr val="tx2"/>
              </a:buClr>
              <a:buFont typeface="Wingdings" panose="05000000000000000000" pitchFamily="2" charset="2"/>
              <a:buChar char="n"/>
            </a:pPr>
            <a:r>
              <a:rPr lang="zh-CN" altLang="en-US" dirty="0">
                <a:latin typeface="+mn-ea"/>
                <a:ea typeface="+mn-ea"/>
              </a:rPr>
              <a:t>第四部分：密码应用设计与测评</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15. </a:t>
            </a:r>
            <a:r>
              <a:rPr lang="zh-CN" altLang="en-US" dirty="0">
                <a:latin typeface="+mn-ea"/>
                <a:ea typeface="+mn-ea"/>
              </a:rPr>
              <a:t>密钥管理与分发</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16. Internet</a:t>
            </a:r>
            <a:r>
              <a:rPr lang="zh-CN" altLang="en-US" dirty="0">
                <a:latin typeface="+mn-ea"/>
                <a:ea typeface="+mn-ea"/>
              </a:rPr>
              <a:t>安全协议</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17. </a:t>
            </a:r>
            <a:r>
              <a:rPr lang="zh-CN" altLang="en-US" dirty="0">
                <a:latin typeface="+mn-ea"/>
                <a:ea typeface="+mn-ea"/>
              </a:rPr>
              <a:t>商用密码应用与安全性评估</a:t>
            </a:r>
          </a:p>
          <a:p>
            <a:pPr marL="342900" indent="-342900" algn="just" eaLnBrk="1">
              <a:spcBef>
                <a:spcPts val="0"/>
              </a:spcBef>
              <a:spcAft>
                <a:spcPts val="300"/>
              </a:spcAft>
              <a:buClr>
                <a:schemeClr val="tx2"/>
              </a:buClr>
              <a:buFont typeface="Wingdings" panose="05000000000000000000" pitchFamily="2" charset="2"/>
              <a:buChar char="n"/>
            </a:pPr>
            <a:r>
              <a:rPr lang="zh-CN" altLang="en-US" dirty="0">
                <a:latin typeface="+mn-ea"/>
                <a:ea typeface="+mn-ea"/>
              </a:rPr>
              <a:t>第五部分：其它专题</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18. </a:t>
            </a:r>
            <a:r>
              <a:rPr lang="zh-CN" altLang="en-US" dirty="0">
                <a:latin typeface="+mn-ea"/>
                <a:ea typeface="+mn-ea"/>
              </a:rPr>
              <a:t>密码后门</a:t>
            </a: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19. </a:t>
            </a:r>
            <a:r>
              <a:rPr lang="zh-CN" altLang="en-US" dirty="0">
                <a:latin typeface="+mn-ea"/>
                <a:ea typeface="+mn-ea"/>
              </a:rPr>
              <a:t>密码法律法规</a:t>
            </a:r>
            <a:endParaRPr lang="en-US" altLang="zh-CN" dirty="0">
              <a:latin typeface="+mn-ea"/>
              <a:ea typeface="+mn-ea"/>
            </a:endParaRPr>
          </a:p>
          <a:p>
            <a:pPr marL="800100" lvl="1" indent="-342900" algn="just" eaLnBrk="1">
              <a:spcBef>
                <a:spcPts val="0"/>
              </a:spcBef>
              <a:spcAft>
                <a:spcPts val="300"/>
              </a:spcAft>
              <a:buClr>
                <a:schemeClr val="tx2"/>
              </a:buClr>
              <a:buFont typeface="Wingdings" panose="05000000000000000000" pitchFamily="2" charset="2"/>
              <a:buChar char="n"/>
            </a:pPr>
            <a:r>
              <a:rPr lang="en-US" altLang="zh-CN" dirty="0">
                <a:latin typeface="+mn-ea"/>
                <a:ea typeface="+mn-ea"/>
              </a:rPr>
              <a:t>20. </a:t>
            </a:r>
            <a:r>
              <a:rPr lang="zh-CN" altLang="en-US" dirty="0">
                <a:latin typeface="+mn-ea"/>
                <a:ea typeface="+mn-ea"/>
              </a:rPr>
              <a:t>密码工程新技术</a:t>
            </a:r>
          </a:p>
        </p:txBody>
      </p:sp>
    </p:spTree>
    <p:extLst>
      <p:ext uri="{BB962C8B-B14F-4D97-AF65-F5344CB8AC3E}">
        <p14:creationId xmlns:p14="http://schemas.microsoft.com/office/powerpoint/2010/main" val="2735515022"/>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20EF6-6215-9E86-70D0-9085F578CAA9}"/>
              </a:ext>
            </a:extLst>
          </p:cNvPr>
          <p:cNvSpPr>
            <a:spLocks noGrp="1"/>
          </p:cNvSpPr>
          <p:nvPr>
            <p:ph type="title"/>
          </p:nvPr>
        </p:nvSpPr>
        <p:spPr/>
        <p:txBody>
          <a:bodyPr/>
          <a:lstStyle/>
          <a:p>
            <a:r>
              <a:rPr lang="zh-CN" altLang="en-US"/>
              <a:t>案例</a:t>
            </a:r>
            <a:r>
              <a:rPr lang="en-US" altLang="zh-CN"/>
              <a:t>5.3</a:t>
            </a:r>
            <a:r>
              <a:rPr lang="zh-CN" altLang="en-US" dirty="0"/>
              <a:t>：北京公交卡的升级换代</a:t>
            </a:r>
          </a:p>
        </p:txBody>
      </p:sp>
      <p:pic>
        <p:nvPicPr>
          <p:cNvPr id="3" name="内容占位符 8">
            <a:extLst>
              <a:ext uri="{FF2B5EF4-FFF2-40B4-BE49-F238E27FC236}">
                <a16:creationId xmlns:a16="http://schemas.microsoft.com/office/drawing/2014/main" id="{11764073-EBAD-19F8-ACE3-0D5BFEE439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434" y="956683"/>
            <a:ext cx="3789577" cy="24719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E1C0F89-F5F8-A72F-4CE6-95CC9759D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498" y="3559222"/>
            <a:ext cx="3813446" cy="26240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ADB1643D-C540-560B-8DA8-A290EAE090EB}"/>
              </a:ext>
            </a:extLst>
          </p:cNvPr>
          <p:cNvPicPr>
            <a:picLocks noChangeAspect="1"/>
          </p:cNvPicPr>
          <p:nvPr/>
        </p:nvPicPr>
        <p:blipFill>
          <a:blip r:embed="rId4"/>
          <a:stretch>
            <a:fillRect/>
          </a:stretch>
        </p:blipFill>
        <p:spPr>
          <a:xfrm>
            <a:off x="5122051" y="954104"/>
            <a:ext cx="4078042" cy="4779640"/>
          </a:xfrm>
          <a:prstGeom prst="rect">
            <a:avLst/>
          </a:prstGeom>
          <a:noFill/>
          <a:ln w="9525">
            <a:solidFill>
              <a:srgbClr val="000000"/>
            </a:solidFill>
            <a:miter lim="800000"/>
            <a:headEnd/>
            <a:tailEnd/>
          </a:ln>
        </p:spPr>
      </p:pic>
      <p:sp>
        <p:nvSpPr>
          <p:cNvPr id="7" name="矩形 6">
            <a:extLst>
              <a:ext uri="{FF2B5EF4-FFF2-40B4-BE49-F238E27FC236}">
                <a16:creationId xmlns:a16="http://schemas.microsoft.com/office/drawing/2014/main" id="{D8693654-57F2-DB1B-7CC8-F59B6E77C7C4}"/>
              </a:ext>
            </a:extLst>
          </p:cNvPr>
          <p:cNvSpPr>
            <a:spLocks noChangeArrowheads="1"/>
          </p:cNvSpPr>
          <p:nvPr/>
        </p:nvSpPr>
        <p:spPr bwMode="auto">
          <a:xfrm>
            <a:off x="3952503" y="6329826"/>
            <a:ext cx="6417142"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采用“一套设备、两类卡片”的机制，实现公交卡的升级换代</a:t>
            </a:r>
          </a:p>
        </p:txBody>
      </p:sp>
      <p:pic>
        <p:nvPicPr>
          <p:cNvPr id="5122" name="Picture 2">
            <a:extLst>
              <a:ext uri="{FF2B5EF4-FFF2-40B4-BE49-F238E27FC236}">
                <a16:creationId xmlns:a16="http://schemas.microsoft.com/office/drawing/2014/main" id="{5717C3B5-4482-428A-C5AD-AA7CECE773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596" y="1435691"/>
            <a:ext cx="247650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D2A72B5A-B13B-D4D0-EEA2-838A1B5F795C}"/>
              </a:ext>
            </a:extLst>
          </p:cNvPr>
          <p:cNvPicPr>
            <a:picLocks noChangeAspect="1"/>
          </p:cNvPicPr>
          <p:nvPr/>
        </p:nvPicPr>
        <p:blipFill>
          <a:blip r:embed="rId6"/>
          <a:stretch>
            <a:fillRect/>
          </a:stretch>
        </p:blipFill>
        <p:spPr>
          <a:xfrm>
            <a:off x="9625766" y="3683693"/>
            <a:ext cx="2228160" cy="1457933"/>
          </a:xfrm>
          <a:prstGeom prst="rect">
            <a:avLst/>
          </a:prstGeom>
        </p:spPr>
      </p:pic>
      <p:sp>
        <p:nvSpPr>
          <p:cNvPr id="12" name="矩形 11">
            <a:extLst>
              <a:ext uri="{FF2B5EF4-FFF2-40B4-BE49-F238E27FC236}">
                <a16:creationId xmlns:a16="http://schemas.microsoft.com/office/drawing/2014/main" id="{03F7F277-FB5E-F145-D87E-D1AEC75D8D9F}"/>
              </a:ext>
            </a:extLst>
          </p:cNvPr>
          <p:cNvSpPr>
            <a:spLocks noChangeArrowheads="1"/>
          </p:cNvSpPr>
          <p:nvPr/>
        </p:nvSpPr>
        <p:spPr bwMode="auto">
          <a:xfrm>
            <a:off x="9839599" y="5237643"/>
            <a:ext cx="1800494"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新版北京公交卡</a:t>
            </a:r>
          </a:p>
        </p:txBody>
      </p:sp>
      <p:sp>
        <p:nvSpPr>
          <p:cNvPr id="13" name="矩形 12">
            <a:extLst>
              <a:ext uri="{FF2B5EF4-FFF2-40B4-BE49-F238E27FC236}">
                <a16:creationId xmlns:a16="http://schemas.microsoft.com/office/drawing/2014/main" id="{922DEFA3-BC1E-AC9C-EA50-E4CBE89C913C}"/>
              </a:ext>
            </a:extLst>
          </p:cNvPr>
          <p:cNvSpPr>
            <a:spLocks noChangeArrowheads="1"/>
          </p:cNvSpPr>
          <p:nvPr/>
        </p:nvSpPr>
        <p:spPr bwMode="auto">
          <a:xfrm>
            <a:off x="9839599" y="3119047"/>
            <a:ext cx="1800494"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旧版北京公交卡</a:t>
            </a:r>
          </a:p>
        </p:txBody>
      </p:sp>
      <p:sp>
        <p:nvSpPr>
          <p:cNvPr id="14" name="矩形 13">
            <a:extLst>
              <a:ext uri="{FF2B5EF4-FFF2-40B4-BE49-F238E27FC236}">
                <a16:creationId xmlns:a16="http://schemas.microsoft.com/office/drawing/2014/main" id="{3287416D-A7BE-F278-7F7E-4F178E314F65}"/>
              </a:ext>
            </a:extLst>
          </p:cNvPr>
          <p:cNvSpPr>
            <a:spLocks noChangeArrowheads="1"/>
          </p:cNvSpPr>
          <p:nvPr/>
        </p:nvSpPr>
        <p:spPr bwMode="auto">
          <a:xfrm>
            <a:off x="5243719" y="5800869"/>
            <a:ext cx="3834704" cy="369332"/>
          </a:xfrm>
          <a:prstGeom prst="rect">
            <a:avLst/>
          </a:prstGeom>
          <a:noFill/>
          <a:ln w="9525">
            <a:noFill/>
            <a:miter lim="800000"/>
            <a:headEnd/>
            <a:tailEnd/>
          </a:ln>
        </p:spPr>
        <p:txBody>
          <a:bodyPr wrap="none">
            <a:spAutoFit/>
          </a:bodyPr>
          <a:lstStyle/>
          <a:p>
            <a:pPr algn="ctr"/>
            <a:r>
              <a:rPr kumimoji="1" lang="en-US" altLang="zh-CN" b="1" dirty="0">
                <a:solidFill>
                  <a:schemeClr val="accent1"/>
                </a:solidFill>
                <a:ea typeface="Heiti SC Light" charset="-122"/>
              </a:rPr>
              <a:t>《</a:t>
            </a:r>
            <a:r>
              <a:rPr kumimoji="1" lang="zh-CN" altLang="en-US" b="1" dirty="0">
                <a:solidFill>
                  <a:schemeClr val="accent1"/>
                </a:solidFill>
                <a:ea typeface="Heiti SC Light" charset="-122"/>
              </a:rPr>
              <a:t>中国防伪报道</a:t>
            </a:r>
            <a:r>
              <a:rPr kumimoji="1" lang="en-US" altLang="zh-CN" b="1" dirty="0">
                <a:solidFill>
                  <a:schemeClr val="accent1"/>
                </a:solidFill>
                <a:ea typeface="Heiti SC Light" charset="-122"/>
              </a:rPr>
              <a:t>》2008</a:t>
            </a:r>
            <a:r>
              <a:rPr kumimoji="1" lang="zh-CN" altLang="en-US" b="1" dirty="0">
                <a:solidFill>
                  <a:schemeClr val="accent1"/>
                </a:solidFill>
                <a:ea typeface="Heiti SC Light" charset="-122"/>
              </a:rPr>
              <a:t>年第</a:t>
            </a:r>
            <a:r>
              <a:rPr kumimoji="1" lang="en-US" altLang="zh-CN" b="1" dirty="0">
                <a:solidFill>
                  <a:schemeClr val="accent1"/>
                </a:solidFill>
                <a:ea typeface="Heiti SC Light" charset="-122"/>
              </a:rPr>
              <a:t>7</a:t>
            </a:r>
            <a:r>
              <a:rPr kumimoji="1" lang="zh-CN" altLang="en-US" b="1" dirty="0">
                <a:solidFill>
                  <a:schemeClr val="accent1"/>
                </a:solidFill>
                <a:ea typeface="Heiti SC Light" charset="-122"/>
              </a:rPr>
              <a:t>期文章</a:t>
            </a:r>
          </a:p>
        </p:txBody>
      </p:sp>
    </p:spTree>
    <p:extLst>
      <p:ext uri="{BB962C8B-B14F-4D97-AF65-F5344CB8AC3E}">
        <p14:creationId xmlns:p14="http://schemas.microsoft.com/office/powerpoint/2010/main" val="655657541"/>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3D465-6B98-61B0-FDE4-D3F459631342}"/>
              </a:ext>
            </a:extLst>
          </p:cNvPr>
          <p:cNvSpPr>
            <a:spLocks noGrp="1"/>
          </p:cNvSpPr>
          <p:nvPr>
            <p:ph type="title"/>
          </p:nvPr>
        </p:nvSpPr>
        <p:spPr>
          <a:xfrm>
            <a:off x="577850" y="249067"/>
            <a:ext cx="8643848" cy="480131"/>
          </a:xfrm>
        </p:spPr>
        <p:txBody>
          <a:bodyPr/>
          <a:lstStyle/>
          <a:p>
            <a:r>
              <a:rPr lang="zh-CN" altLang="en-US"/>
              <a:t>案例</a:t>
            </a:r>
            <a:r>
              <a:rPr lang="en-US" altLang="zh-CN"/>
              <a:t>5.4</a:t>
            </a:r>
            <a:r>
              <a:rPr lang="zh-CN" altLang="en-US" dirty="0"/>
              <a:t>：金融</a:t>
            </a:r>
            <a:r>
              <a:rPr lang="en-US" altLang="zh-CN" dirty="0"/>
              <a:t>IC</a:t>
            </a:r>
            <a:r>
              <a:rPr lang="zh-CN" altLang="en-US" dirty="0"/>
              <a:t>卡曾经几乎被国外企业垄断</a:t>
            </a:r>
          </a:p>
        </p:txBody>
      </p:sp>
      <p:grpSp>
        <p:nvGrpSpPr>
          <p:cNvPr id="5" name="组合 4">
            <a:extLst>
              <a:ext uri="{FF2B5EF4-FFF2-40B4-BE49-F238E27FC236}">
                <a16:creationId xmlns:a16="http://schemas.microsoft.com/office/drawing/2014/main" id="{2A96FF86-CD10-B339-92A9-D6A28797D754}"/>
              </a:ext>
            </a:extLst>
          </p:cNvPr>
          <p:cNvGrpSpPr/>
          <p:nvPr/>
        </p:nvGrpSpPr>
        <p:grpSpPr>
          <a:xfrm>
            <a:off x="5488985" y="1076285"/>
            <a:ext cx="6509652" cy="4930052"/>
            <a:chOff x="2061081" y="908158"/>
            <a:chExt cx="7160617" cy="5423056"/>
          </a:xfrm>
        </p:grpSpPr>
        <p:pic>
          <p:nvPicPr>
            <p:cNvPr id="3" name="图片 2">
              <a:extLst>
                <a:ext uri="{FF2B5EF4-FFF2-40B4-BE49-F238E27FC236}">
                  <a16:creationId xmlns:a16="http://schemas.microsoft.com/office/drawing/2014/main" id="{71341A4C-824E-010F-721C-CBAC5EE3A8D9}"/>
                </a:ext>
              </a:extLst>
            </p:cNvPr>
            <p:cNvPicPr>
              <a:picLocks noChangeAspect="1"/>
            </p:cNvPicPr>
            <p:nvPr/>
          </p:nvPicPr>
          <p:blipFill>
            <a:blip r:embed="rId2"/>
            <a:stretch>
              <a:fillRect/>
            </a:stretch>
          </p:blipFill>
          <p:spPr>
            <a:xfrm>
              <a:off x="2252089" y="1489359"/>
              <a:ext cx="6778599" cy="4841855"/>
            </a:xfrm>
            <a:prstGeom prst="rect">
              <a:avLst/>
            </a:prstGeom>
          </p:spPr>
        </p:pic>
        <p:pic>
          <p:nvPicPr>
            <p:cNvPr id="4" name="图片 3">
              <a:extLst>
                <a:ext uri="{FF2B5EF4-FFF2-40B4-BE49-F238E27FC236}">
                  <a16:creationId xmlns:a16="http://schemas.microsoft.com/office/drawing/2014/main" id="{C0A8066A-3EC2-8DCC-46D0-165BE21E0A14}"/>
                </a:ext>
              </a:extLst>
            </p:cNvPr>
            <p:cNvPicPr>
              <a:picLocks noChangeAspect="1"/>
            </p:cNvPicPr>
            <p:nvPr/>
          </p:nvPicPr>
          <p:blipFill>
            <a:blip r:embed="rId3"/>
            <a:stretch>
              <a:fillRect/>
            </a:stretch>
          </p:blipFill>
          <p:spPr>
            <a:xfrm>
              <a:off x="2061081" y="908158"/>
              <a:ext cx="7160617" cy="639658"/>
            </a:xfrm>
            <a:prstGeom prst="rect">
              <a:avLst/>
            </a:prstGeom>
          </p:spPr>
        </p:pic>
      </p:grpSp>
      <p:sp>
        <p:nvSpPr>
          <p:cNvPr id="6" name="文本框 5">
            <a:extLst>
              <a:ext uri="{FF2B5EF4-FFF2-40B4-BE49-F238E27FC236}">
                <a16:creationId xmlns:a16="http://schemas.microsoft.com/office/drawing/2014/main" id="{BD7E5040-B860-097A-A196-2D1FF4006E3A}"/>
              </a:ext>
            </a:extLst>
          </p:cNvPr>
          <p:cNvSpPr txBox="1"/>
          <p:nvPr/>
        </p:nvSpPr>
        <p:spPr>
          <a:xfrm>
            <a:off x="444816" y="941150"/>
            <a:ext cx="4950144" cy="5293757"/>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2011</a:t>
            </a:r>
            <a:r>
              <a:rPr lang="zh-CN" altLang="en-US" dirty="0">
                <a:latin typeface="+mn-ea"/>
                <a:ea typeface="+mn-ea"/>
              </a:rPr>
              <a:t>年，</a:t>
            </a:r>
            <a:r>
              <a:rPr lang="en-US" altLang="zh-CN" dirty="0">
                <a:latin typeface="+mn-ea"/>
                <a:ea typeface="+mn-ea"/>
              </a:rPr>
              <a:t>《</a:t>
            </a:r>
            <a:r>
              <a:rPr lang="zh-CN" altLang="en-US" b="1" dirty="0">
                <a:solidFill>
                  <a:srgbClr val="C00000"/>
                </a:solidFill>
                <a:latin typeface="+mn-ea"/>
                <a:ea typeface="+mn-ea"/>
              </a:rPr>
              <a:t>中国人民银行关于推进金融</a:t>
            </a:r>
            <a:r>
              <a:rPr lang="en-US" altLang="zh-CN" b="1" dirty="0">
                <a:solidFill>
                  <a:srgbClr val="C00000"/>
                </a:solidFill>
                <a:latin typeface="+mn-ea"/>
                <a:ea typeface="+mn-ea"/>
              </a:rPr>
              <a:t>IC</a:t>
            </a:r>
            <a:r>
              <a:rPr lang="zh-CN" altLang="en-US" b="1" dirty="0">
                <a:solidFill>
                  <a:srgbClr val="C00000"/>
                </a:solidFill>
                <a:latin typeface="+mn-ea"/>
                <a:ea typeface="+mn-ea"/>
              </a:rPr>
              <a:t>卡应用工作的意见</a:t>
            </a:r>
            <a:r>
              <a:rPr lang="en-US" altLang="zh-CN" dirty="0">
                <a:latin typeface="+mn-ea"/>
                <a:ea typeface="+mn-ea"/>
              </a:rPr>
              <a:t>》</a:t>
            </a:r>
            <a:r>
              <a:rPr lang="zh-CN" altLang="en-US" dirty="0">
                <a:latin typeface="+mn-ea"/>
                <a:ea typeface="+mn-ea"/>
              </a:rPr>
              <a:t>发布，央行表示，将在“十二五”期间全面推进金融</a:t>
            </a:r>
            <a:r>
              <a:rPr lang="en-US" altLang="zh-CN" dirty="0">
                <a:latin typeface="+mn-ea"/>
                <a:ea typeface="+mn-ea"/>
              </a:rPr>
              <a:t>IC</a:t>
            </a:r>
            <a:r>
              <a:rPr lang="zh-CN" altLang="en-US" dirty="0">
                <a:latin typeface="+mn-ea"/>
                <a:ea typeface="+mn-ea"/>
              </a:rPr>
              <a:t>卡应用，以促进中国银行卡的产业升级和可持续发展</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央行制定了详细的时间表：</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在商业银行发行金融</a:t>
            </a:r>
            <a:r>
              <a:rPr lang="en-US" altLang="zh-CN" dirty="0">
                <a:latin typeface="+mn-ea"/>
                <a:ea typeface="+mn-ea"/>
              </a:rPr>
              <a:t>IC</a:t>
            </a:r>
            <a:r>
              <a:rPr lang="zh-CN" altLang="en-US" dirty="0">
                <a:latin typeface="+mn-ea"/>
                <a:ea typeface="+mn-ea"/>
              </a:rPr>
              <a:t>卡方面，</a:t>
            </a:r>
            <a:r>
              <a:rPr lang="en-US" altLang="zh-CN" dirty="0">
                <a:latin typeface="+mn-ea"/>
                <a:ea typeface="+mn-ea"/>
              </a:rPr>
              <a:t>2011</a:t>
            </a:r>
            <a:r>
              <a:rPr lang="zh-CN" altLang="en-US" dirty="0">
                <a:latin typeface="+mn-ea"/>
                <a:ea typeface="+mn-ea"/>
              </a:rPr>
              <a:t>年</a:t>
            </a:r>
            <a:r>
              <a:rPr lang="en-US" altLang="zh-CN" dirty="0">
                <a:latin typeface="+mn-ea"/>
                <a:ea typeface="+mn-ea"/>
              </a:rPr>
              <a:t>6</a:t>
            </a:r>
            <a:r>
              <a:rPr lang="zh-CN" altLang="en-US" dirty="0">
                <a:latin typeface="+mn-ea"/>
                <a:ea typeface="+mn-ea"/>
              </a:rPr>
              <a:t>月底前工、农、中、建、交和招商、邮储银行应开始发行金融</a:t>
            </a:r>
            <a:r>
              <a:rPr lang="en-US" altLang="zh-CN" dirty="0">
                <a:latin typeface="+mn-ea"/>
                <a:ea typeface="+mn-ea"/>
              </a:rPr>
              <a:t>IC</a:t>
            </a:r>
            <a:r>
              <a:rPr lang="zh-CN" altLang="en-US" dirty="0">
                <a:latin typeface="+mn-ea"/>
                <a:ea typeface="+mn-ea"/>
              </a:rPr>
              <a:t>卡</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2013</a:t>
            </a:r>
            <a:r>
              <a:rPr lang="zh-CN" altLang="en-US" dirty="0">
                <a:latin typeface="+mn-ea"/>
                <a:ea typeface="+mn-ea"/>
              </a:rPr>
              <a:t>年</a:t>
            </a:r>
            <a:r>
              <a:rPr lang="en-US" altLang="zh-CN" dirty="0">
                <a:latin typeface="+mn-ea"/>
                <a:ea typeface="+mn-ea"/>
              </a:rPr>
              <a:t>1</a:t>
            </a:r>
            <a:r>
              <a:rPr lang="zh-CN" altLang="en-US" dirty="0">
                <a:latin typeface="+mn-ea"/>
                <a:ea typeface="+mn-ea"/>
              </a:rPr>
              <a:t>月</a:t>
            </a:r>
            <a:r>
              <a:rPr lang="en-US" altLang="zh-CN" dirty="0">
                <a:latin typeface="+mn-ea"/>
                <a:ea typeface="+mn-ea"/>
              </a:rPr>
              <a:t>1</a:t>
            </a:r>
            <a:r>
              <a:rPr lang="zh-CN" altLang="en-US" dirty="0">
                <a:latin typeface="+mn-ea"/>
                <a:ea typeface="+mn-ea"/>
              </a:rPr>
              <a:t>日起全国性商业银行均应开始发行金融</a:t>
            </a:r>
            <a:r>
              <a:rPr lang="en-US" altLang="zh-CN" dirty="0">
                <a:latin typeface="+mn-ea"/>
                <a:ea typeface="+mn-ea"/>
              </a:rPr>
              <a:t>IC</a:t>
            </a:r>
            <a:r>
              <a:rPr lang="zh-CN" altLang="en-US" dirty="0">
                <a:latin typeface="+mn-ea"/>
                <a:ea typeface="+mn-ea"/>
              </a:rPr>
              <a:t>卡</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b="1" dirty="0">
                <a:solidFill>
                  <a:srgbClr val="C00000"/>
                </a:solidFill>
                <a:latin typeface="+mn-ea"/>
                <a:ea typeface="+mn-ea"/>
              </a:rPr>
              <a:t>2015</a:t>
            </a:r>
            <a:r>
              <a:rPr lang="zh-CN" altLang="en-US" b="1" dirty="0">
                <a:solidFill>
                  <a:srgbClr val="C00000"/>
                </a:solidFill>
                <a:latin typeface="+mn-ea"/>
                <a:ea typeface="+mn-ea"/>
              </a:rPr>
              <a:t>年</a:t>
            </a:r>
            <a:r>
              <a:rPr lang="en-US" altLang="zh-CN" b="1" dirty="0">
                <a:solidFill>
                  <a:srgbClr val="C00000"/>
                </a:solidFill>
                <a:latin typeface="+mn-ea"/>
                <a:ea typeface="+mn-ea"/>
              </a:rPr>
              <a:t>1</a:t>
            </a:r>
            <a:r>
              <a:rPr lang="zh-CN" altLang="en-US" b="1" dirty="0">
                <a:solidFill>
                  <a:srgbClr val="C00000"/>
                </a:solidFill>
                <a:latin typeface="+mn-ea"/>
                <a:ea typeface="+mn-ea"/>
              </a:rPr>
              <a:t>月</a:t>
            </a:r>
            <a:r>
              <a:rPr lang="en-US" altLang="zh-CN" b="1" dirty="0">
                <a:solidFill>
                  <a:srgbClr val="C00000"/>
                </a:solidFill>
                <a:latin typeface="+mn-ea"/>
                <a:ea typeface="+mn-ea"/>
              </a:rPr>
              <a:t>1</a:t>
            </a:r>
            <a:r>
              <a:rPr lang="zh-CN" altLang="en-US" b="1" dirty="0">
                <a:solidFill>
                  <a:srgbClr val="C00000"/>
                </a:solidFill>
                <a:latin typeface="+mn-ea"/>
                <a:ea typeface="+mn-ea"/>
              </a:rPr>
              <a:t>日</a:t>
            </a:r>
            <a:r>
              <a:rPr lang="zh-CN" altLang="en-US" dirty="0">
                <a:latin typeface="+mn-ea"/>
                <a:ea typeface="+mn-ea"/>
              </a:rPr>
              <a:t>起在经济发达地区和重点合作行业领域，商业银行发行的、以人民币为结算账户的银行卡均</a:t>
            </a:r>
            <a:r>
              <a:rPr lang="zh-CN" altLang="en-US" b="1" dirty="0">
                <a:solidFill>
                  <a:srgbClr val="C00000"/>
                </a:solidFill>
                <a:latin typeface="+mn-ea"/>
                <a:ea typeface="+mn-ea"/>
              </a:rPr>
              <a:t>应为金融</a:t>
            </a:r>
            <a:r>
              <a:rPr lang="en-US" altLang="zh-CN" b="1" dirty="0">
                <a:solidFill>
                  <a:srgbClr val="C00000"/>
                </a:solidFill>
                <a:latin typeface="+mn-ea"/>
                <a:ea typeface="+mn-ea"/>
              </a:rPr>
              <a:t>IC</a:t>
            </a:r>
            <a:r>
              <a:rPr lang="zh-CN" altLang="en-US" b="1" dirty="0">
                <a:solidFill>
                  <a:srgbClr val="C00000"/>
                </a:solidFill>
                <a:latin typeface="+mn-ea"/>
                <a:ea typeface="+mn-ea"/>
              </a:rPr>
              <a:t>卡</a:t>
            </a:r>
            <a:endParaRPr lang="en-US" altLang="zh-CN"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而</a:t>
            </a:r>
            <a:r>
              <a:rPr lang="en-US" altLang="zh-CN" b="1" dirty="0">
                <a:solidFill>
                  <a:srgbClr val="C00000"/>
                </a:solidFill>
                <a:latin typeface="+mn-ea"/>
                <a:ea typeface="+mn-ea"/>
              </a:rPr>
              <a:t>POS</a:t>
            </a:r>
            <a:r>
              <a:rPr lang="zh-CN" altLang="en-US" b="1" dirty="0">
                <a:solidFill>
                  <a:srgbClr val="C00000"/>
                </a:solidFill>
                <a:latin typeface="+mn-ea"/>
                <a:ea typeface="+mn-ea"/>
              </a:rPr>
              <a:t>和</a:t>
            </a:r>
            <a:r>
              <a:rPr lang="en-US" altLang="zh-CN" b="1" dirty="0">
                <a:solidFill>
                  <a:srgbClr val="C00000"/>
                </a:solidFill>
                <a:latin typeface="+mn-ea"/>
                <a:ea typeface="+mn-ea"/>
              </a:rPr>
              <a:t>ATM</a:t>
            </a:r>
            <a:r>
              <a:rPr lang="zh-CN" altLang="en-US" b="1" dirty="0">
                <a:solidFill>
                  <a:srgbClr val="C00000"/>
                </a:solidFill>
                <a:latin typeface="+mn-ea"/>
                <a:ea typeface="+mn-ea"/>
              </a:rPr>
              <a:t>终端</a:t>
            </a:r>
            <a:r>
              <a:rPr lang="zh-CN" altLang="en-US" dirty="0">
                <a:latin typeface="+mn-ea"/>
                <a:ea typeface="+mn-ea"/>
              </a:rPr>
              <a:t>也要在规定时间前实现金融</a:t>
            </a:r>
            <a:r>
              <a:rPr lang="en-US" altLang="zh-CN" dirty="0">
                <a:latin typeface="+mn-ea"/>
                <a:ea typeface="+mn-ea"/>
              </a:rPr>
              <a:t>IC</a:t>
            </a:r>
            <a:r>
              <a:rPr lang="zh-CN" altLang="en-US" dirty="0">
                <a:latin typeface="+mn-ea"/>
                <a:ea typeface="+mn-ea"/>
              </a:rPr>
              <a:t>卡业务受理</a:t>
            </a:r>
          </a:p>
        </p:txBody>
      </p:sp>
      <p:cxnSp>
        <p:nvCxnSpPr>
          <p:cNvPr id="8" name="直接连接符 7">
            <a:extLst>
              <a:ext uri="{FF2B5EF4-FFF2-40B4-BE49-F238E27FC236}">
                <a16:creationId xmlns:a16="http://schemas.microsoft.com/office/drawing/2014/main" id="{AB46F77B-A5B7-E94E-5769-A6E9293D7630}"/>
              </a:ext>
            </a:extLst>
          </p:cNvPr>
          <p:cNvCxnSpPr/>
          <p:nvPr/>
        </p:nvCxnSpPr>
        <p:spPr>
          <a:xfrm>
            <a:off x="5662629" y="3605349"/>
            <a:ext cx="304376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8D30DC2-49CC-26BB-48C1-7ECE8FCEED01}"/>
              </a:ext>
            </a:extLst>
          </p:cNvPr>
          <p:cNvCxnSpPr>
            <a:cxnSpLocks/>
          </p:cNvCxnSpPr>
          <p:nvPr/>
        </p:nvCxnSpPr>
        <p:spPr>
          <a:xfrm>
            <a:off x="10998929" y="3311434"/>
            <a:ext cx="75422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92D583D-421A-1C18-6CAE-1E510ED82D11}"/>
              </a:ext>
            </a:extLst>
          </p:cNvPr>
          <p:cNvSpPr txBox="1"/>
          <p:nvPr/>
        </p:nvSpPr>
        <p:spPr>
          <a:xfrm>
            <a:off x="3372981" y="6363926"/>
            <a:ext cx="7808825" cy="369332"/>
          </a:xfrm>
          <a:prstGeom prst="rect">
            <a:avLst/>
          </a:prstGeom>
          <a:noFill/>
        </p:spPr>
        <p:txBody>
          <a:bodyPr wrap="square">
            <a:spAutoFit/>
          </a:bodyPr>
          <a:lstStyle/>
          <a:p>
            <a:pPr algn="ctr"/>
            <a:r>
              <a:rPr kumimoji="1" lang="zh-CN" altLang="en-US" b="1" dirty="0">
                <a:solidFill>
                  <a:schemeClr val="accent1"/>
                </a:solidFill>
                <a:ea typeface="Heiti SC Light" charset="-122"/>
              </a:rPr>
              <a:t>进口芯片垄断主要原因：国内密码芯片相关技术不够先进、产品不够成熟</a:t>
            </a:r>
          </a:p>
        </p:txBody>
      </p:sp>
    </p:spTree>
    <p:extLst>
      <p:ext uri="{BB962C8B-B14F-4D97-AF65-F5344CB8AC3E}">
        <p14:creationId xmlns:p14="http://schemas.microsoft.com/office/powerpoint/2010/main" val="3832578554"/>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p:txBody>
          <a:bodyPr/>
          <a:lstStyle/>
          <a:p>
            <a:r>
              <a:rPr lang="zh-CN" altLang="en-US" dirty="0"/>
              <a:t>自主可控的金融</a:t>
            </a:r>
            <a:r>
              <a:rPr lang="en-US" altLang="zh-CN" dirty="0"/>
              <a:t>IC</a:t>
            </a:r>
            <a:r>
              <a:rPr lang="zh-CN" altLang="en-US" dirty="0"/>
              <a:t>卡芯片</a:t>
            </a:r>
          </a:p>
        </p:txBody>
      </p:sp>
      <p:pic>
        <p:nvPicPr>
          <p:cNvPr id="4" name="图片 3">
            <a:extLst>
              <a:ext uri="{FF2B5EF4-FFF2-40B4-BE49-F238E27FC236}">
                <a16:creationId xmlns:a16="http://schemas.microsoft.com/office/drawing/2014/main" id="{AE28FCA6-5613-7085-AA6C-7C84E469DF93}"/>
              </a:ext>
            </a:extLst>
          </p:cNvPr>
          <p:cNvPicPr>
            <a:picLocks noChangeAspect="1"/>
          </p:cNvPicPr>
          <p:nvPr/>
        </p:nvPicPr>
        <p:blipFill>
          <a:blip r:embed="rId2"/>
          <a:stretch>
            <a:fillRect/>
          </a:stretch>
        </p:blipFill>
        <p:spPr>
          <a:xfrm>
            <a:off x="6307271" y="970304"/>
            <a:ext cx="4750332" cy="5152516"/>
          </a:xfrm>
          <a:prstGeom prst="rect">
            <a:avLst/>
          </a:prstGeom>
          <a:noFill/>
          <a:ln w="9525">
            <a:solidFill>
              <a:srgbClr val="000000"/>
            </a:solidFill>
            <a:miter lim="800000"/>
            <a:headEnd/>
            <a:tailEnd/>
          </a:ln>
        </p:spPr>
      </p:pic>
      <p:pic>
        <p:nvPicPr>
          <p:cNvPr id="6" name="图片 5">
            <a:extLst>
              <a:ext uri="{FF2B5EF4-FFF2-40B4-BE49-F238E27FC236}">
                <a16:creationId xmlns:a16="http://schemas.microsoft.com/office/drawing/2014/main" id="{DEFECBC1-F886-373E-C7CE-44A8D50EEDC1}"/>
              </a:ext>
            </a:extLst>
          </p:cNvPr>
          <p:cNvPicPr>
            <a:picLocks noChangeAspect="1"/>
          </p:cNvPicPr>
          <p:nvPr/>
        </p:nvPicPr>
        <p:blipFill>
          <a:blip r:embed="rId3"/>
          <a:stretch>
            <a:fillRect/>
          </a:stretch>
        </p:blipFill>
        <p:spPr>
          <a:xfrm>
            <a:off x="910416" y="989278"/>
            <a:ext cx="4806411" cy="5101501"/>
          </a:xfrm>
          <a:prstGeom prst="rect">
            <a:avLst/>
          </a:prstGeom>
          <a:noFill/>
          <a:ln w="9525">
            <a:solidFill>
              <a:srgbClr val="000000"/>
            </a:solidFill>
            <a:miter lim="800000"/>
            <a:headEnd/>
            <a:tailEnd/>
          </a:ln>
        </p:spPr>
      </p:pic>
      <p:sp>
        <p:nvSpPr>
          <p:cNvPr id="8" name="文本框 7">
            <a:extLst>
              <a:ext uri="{FF2B5EF4-FFF2-40B4-BE49-F238E27FC236}">
                <a16:creationId xmlns:a16="http://schemas.microsoft.com/office/drawing/2014/main" id="{746C5698-3559-1BFE-7CF1-798CF869AA46}"/>
              </a:ext>
            </a:extLst>
          </p:cNvPr>
          <p:cNvSpPr txBox="1"/>
          <p:nvPr/>
        </p:nvSpPr>
        <p:spPr>
          <a:xfrm>
            <a:off x="3372981" y="6363926"/>
            <a:ext cx="7808825" cy="369332"/>
          </a:xfrm>
          <a:prstGeom prst="rect">
            <a:avLst/>
          </a:prstGeom>
          <a:noFill/>
        </p:spPr>
        <p:txBody>
          <a:bodyPr wrap="square">
            <a:spAutoFit/>
          </a:bodyPr>
          <a:lstStyle/>
          <a:p>
            <a:pPr algn="ctr"/>
            <a:r>
              <a:rPr kumimoji="1" lang="zh-CN" altLang="en-US" b="1" dirty="0">
                <a:solidFill>
                  <a:schemeClr val="accent1"/>
                </a:solidFill>
                <a:ea typeface="Heiti SC Light" charset="-122"/>
              </a:rPr>
              <a:t>新闻来源：https://www.sohu.com/a/216317133_170427</a:t>
            </a:r>
          </a:p>
        </p:txBody>
      </p:sp>
    </p:spTree>
    <p:extLst>
      <p:ext uri="{BB962C8B-B14F-4D97-AF65-F5344CB8AC3E}">
        <p14:creationId xmlns:p14="http://schemas.microsoft.com/office/powerpoint/2010/main" val="188118428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574759" y="1181656"/>
            <a:ext cx="6135653" cy="4955643"/>
            <a:chOff x="5936710" y="1353082"/>
            <a:chExt cx="6135653" cy="4955643"/>
          </a:xfrm>
        </p:grpSpPr>
        <p:sp>
          <p:nvSpPr>
            <p:cNvPr id="48" name="文本占位符 11"/>
            <p:cNvSpPr txBox="1"/>
            <p:nvPr/>
          </p:nvSpPr>
          <p:spPr>
            <a:xfrm>
              <a:off x="6909170" y="4065381"/>
              <a:ext cx="4190733" cy="483594"/>
            </a:xfrm>
            <a:prstGeom prst="rect">
              <a:avLst/>
            </a:prstGeom>
          </p:spPr>
          <p:txBody>
            <a:bodyPr vert="horz"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3</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49"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密码工程</a:t>
              </a:r>
              <a:r>
                <a:rPr lang="zh-CN" altLang="en-US" dirty="0">
                  <a:solidFill>
                    <a:schemeClr val="tx1"/>
                  </a:solidFill>
                  <a:latin typeface="微软雅黑" panose="020B0503020204020204" pitchFamily="34" charset="-122"/>
                  <a:ea typeface="微软雅黑" panose="020B0503020204020204" pitchFamily="34" charset="-122"/>
                  <a:sym typeface="+mn-lt"/>
                </a:rPr>
                <a:t>基础</a:t>
              </a:r>
              <a:endPar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7" y="6153823"/>
              <a:ext cx="1001207" cy="154902"/>
              <a:chOff x="7957225" y="6063574"/>
              <a:chExt cx="1508992"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密码工程定义与三大基本假设</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5" y="1058716"/>
            <a:ext cx="11337881" cy="4293483"/>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随着信息技术和微电子技术的不断发展和完善，密码技术从以应用为背景的密码编码和密码分析理论研究，逐步发展到以构建信息安全基础的密码工程研究上来</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b="1" dirty="0">
                <a:solidFill>
                  <a:srgbClr val="C00000"/>
                </a:solidFill>
                <a:latin typeface="+mn-ea"/>
                <a:ea typeface="+mn-ea"/>
              </a:rPr>
              <a:t>密码工程</a:t>
            </a:r>
            <a:r>
              <a:rPr lang="zh-CN" altLang="en-US" dirty="0">
                <a:latin typeface="+mn-ea"/>
                <a:ea typeface="+mn-ea"/>
              </a:rPr>
              <a:t>是以密码功能为基础，密码服务为核心，向系统和应用提供加密、解密、签名、认证以及相应密码管理、安全防护等密码服务支持的工程应用系统</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密码工程系统存在，理论上是依赖以下</a:t>
            </a:r>
            <a:r>
              <a:rPr lang="zh-CN" altLang="en-US" b="1" dirty="0">
                <a:solidFill>
                  <a:srgbClr val="C00000"/>
                </a:solidFill>
                <a:latin typeface="+mn-ea"/>
                <a:ea typeface="+mn-ea"/>
              </a:rPr>
              <a:t>三条基本假设</a:t>
            </a:r>
            <a:r>
              <a:rPr lang="zh-CN" altLang="en-US" dirty="0">
                <a:latin typeface="+mn-ea"/>
                <a:ea typeface="+mn-ea"/>
              </a:rPr>
              <a:t>的：</a:t>
            </a:r>
          </a:p>
          <a:p>
            <a:pPr marL="800100" lvl="1" indent="-342900" algn="just" eaLnBrk="1">
              <a:spcBef>
                <a:spcPts val="600"/>
              </a:spcBef>
              <a:spcAft>
                <a:spcPts val="1200"/>
              </a:spcAft>
              <a:buClr>
                <a:schemeClr val="tx2"/>
              </a:buClr>
              <a:buFont typeface="Wingdings" panose="05000000000000000000" pitchFamily="2" charset="2"/>
              <a:buChar char="n"/>
            </a:pPr>
            <a:r>
              <a:rPr lang="zh-CN" altLang="en-US" b="1" dirty="0">
                <a:solidFill>
                  <a:srgbClr val="C00000"/>
                </a:solidFill>
                <a:latin typeface="+mn-ea"/>
                <a:ea typeface="+mn-ea"/>
              </a:rPr>
              <a:t>局部物理安全性</a:t>
            </a:r>
            <a:r>
              <a:rPr lang="zh-CN" altLang="en-US" dirty="0">
                <a:latin typeface="+mn-ea"/>
                <a:ea typeface="+mn-ea"/>
              </a:rPr>
              <a:t>：我们应假设密码工程系统中的某个局部模块（例如密钥存储器）是物理安全的，即用当前最先进的技术也无法获取其中的信息</a:t>
            </a:r>
          </a:p>
          <a:p>
            <a:pPr marL="800100" lvl="1" indent="-342900" algn="just" eaLnBrk="1">
              <a:spcBef>
                <a:spcPts val="600"/>
              </a:spcBef>
              <a:spcAft>
                <a:spcPts val="1200"/>
              </a:spcAft>
              <a:buClr>
                <a:schemeClr val="tx2"/>
              </a:buClr>
              <a:buFont typeface="Wingdings" panose="05000000000000000000" pitchFamily="2" charset="2"/>
              <a:buChar char="n"/>
            </a:pPr>
            <a:r>
              <a:rPr lang="zh-CN" altLang="en-US" b="1" dirty="0">
                <a:solidFill>
                  <a:srgbClr val="C00000"/>
                </a:solidFill>
                <a:latin typeface="+mn-ea"/>
                <a:ea typeface="+mn-ea"/>
              </a:rPr>
              <a:t>真随机数发生器</a:t>
            </a:r>
            <a:r>
              <a:rPr lang="zh-CN" altLang="en-US" dirty="0">
                <a:latin typeface="+mn-ea"/>
                <a:ea typeface="+mn-ea"/>
              </a:rPr>
              <a:t>：我们应假设密码工程系统中的某个芯片能够产生真正的随机数，用于密钥生成、密码协议的挑战值、密码算法中间参数、掩码值等场景</a:t>
            </a:r>
          </a:p>
          <a:p>
            <a:pPr marL="800100" lvl="1" indent="-342900" algn="just" eaLnBrk="1">
              <a:spcBef>
                <a:spcPts val="600"/>
              </a:spcBef>
              <a:spcAft>
                <a:spcPts val="1200"/>
              </a:spcAft>
              <a:buClr>
                <a:schemeClr val="tx2"/>
              </a:buClr>
              <a:buFont typeface="Wingdings" panose="05000000000000000000" pitchFamily="2" charset="2"/>
              <a:buChar char="n"/>
            </a:pPr>
            <a:r>
              <a:rPr lang="zh-CN" altLang="en-US" b="1" dirty="0">
                <a:solidFill>
                  <a:srgbClr val="C00000"/>
                </a:solidFill>
                <a:latin typeface="+mn-ea"/>
                <a:ea typeface="+mn-ea"/>
              </a:rPr>
              <a:t>单向函数的存在和高性能实现</a:t>
            </a:r>
            <a:r>
              <a:rPr lang="zh-CN" altLang="en-US" dirty="0">
                <a:latin typeface="+mn-ea"/>
                <a:ea typeface="+mn-ea"/>
              </a:rPr>
              <a:t>：我们应假设现实中存在单向函数，以实现某些加密、认证等功能，这些单向函数可以被高性能实现</a:t>
            </a:r>
            <a:endParaRPr lang="en-US" altLang="zh-CN" dirty="0">
              <a:latin typeface="+mn-ea"/>
              <a:ea typeface="+mn-ea"/>
            </a:endParaRPr>
          </a:p>
        </p:txBody>
      </p:sp>
      <p:sp>
        <p:nvSpPr>
          <p:cNvPr id="9" name="文本框 8">
            <a:extLst>
              <a:ext uri="{FF2B5EF4-FFF2-40B4-BE49-F238E27FC236}">
                <a16:creationId xmlns:a16="http://schemas.microsoft.com/office/drawing/2014/main" id="{C68F1C62-2077-E8D2-797F-D2BAD7EAB264}"/>
              </a:ext>
            </a:extLst>
          </p:cNvPr>
          <p:cNvSpPr txBox="1"/>
          <p:nvPr/>
        </p:nvSpPr>
        <p:spPr>
          <a:xfrm>
            <a:off x="3372981" y="6363926"/>
            <a:ext cx="7808825" cy="369332"/>
          </a:xfrm>
          <a:prstGeom prst="rect">
            <a:avLst/>
          </a:prstGeom>
          <a:noFill/>
        </p:spPr>
        <p:txBody>
          <a:bodyPr wrap="square">
            <a:spAutoFit/>
          </a:bodyPr>
          <a:lstStyle/>
          <a:p>
            <a:pPr algn="ctr"/>
            <a:r>
              <a:rPr kumimoji="1" lang="zh-CN" altLang="en-US" b="1" dirty="0">
                <a:solidFill>
                  <a:schemeClr val="accent1"/>
                </a:solidFill>
                <a:ea typeface="Heiti SC Light" charset="-122"/>
              </a:rPr>
              <a:t>出处：李峥</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张鲁国</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刘彦峰</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密码工程基础</a:t>
            </a:r>
            <a:r>
              <a:rPr kumimoji="1" lang="en-US" altLang="zh-CN" b="1" dirty="0">
                <a:solidFill>
                  <a:schemeClr val="accent1"/>
                </a:solidFill>
                <a:ea typeface="Heiti SC Light" charset="-122"/>
              </a:rPr>
              <a:t>》,</a:t>
            </a:r>
            <a:r>
              <a:rPr kumimoji="1" lang="zh-CN" altLang="en-US" b="1" dirty="0">
                <a:solidFill>
                  <a:schemeClr val="accent1"/>
                </a:solidFill>
                <a:ea typeface="Heiti SC Light" charset="-122"/>
              </a:rPr>
              <a:t> </a:t>
            </a:r>
            <a:r>
              <a:rPr kumimoji="1" lang="en-US" altLang="zh-CN" b="1" dirty="0">
                <a:solidFill>
                  <a:schemeClr val="accent1"/>
                </a:solidFill>
                <a:ea typeface="Heiti SC Light" charset="-122"/>
              </a:rPr>
              <a:t>2008.</a:t>
            </a:r>
            <a:endParaRPr kumimoji="1" lang="zh-CN" altLang="en-US" b="1" dirty="0">
              <a:solidFill>
                <a:schemeClr val="accent1"/>
              </a:solidFill>
              <a:ea typeface="Heiti SC Light" charset="-122"/>
            </a:endParaRPr>
          </a:p>
        </p:txBody>
      </p:sp>
    </p:spTree>
    <p:extLst>
      <p:ext uri="{BB962C8B-B14F-4D97-AF65-F5344CB8AC3E}">
        <p14:creationId xmlns:p14="http://schemas.microsoft.com/office/powerpoint/2010/main" val="224127139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密码工程的木桶原理</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5" y="1058716"/>
            <a:ext cx="11337881" cy="1892826"/>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某人曾经在一栋每天晚上所有办公室的</a:t>
            </a:r>
            <a:r>
              <a:rPr lang="zh-CN" altLang="en-US" b="1" dirty="0">
                <a:solidFill>
                  <a:srgbClr val="C00000"/>
                </a:solidFill>
                <a:latin typeface="+mn-ea"/>
                <a:ea typeface="+mn-ea"/>
              </a:rPr>
              <a:t>门都锁好</a:t>
            </a:r>
            <a:r>
              <a:rPr lang="zh-CN" altLang="en-US" dirty="0">
                <a:latin typeface="+mn-ea"/>
                <a:ea typeface="+mn-ea"/>
              </a:rPr>
              <a:t>的办公楼中工作，这听上去是不是非常安全？</a:t>
            </a:r>
            <a:endParaRPr lang="en-US" altLang="zh-CN" dirty="0">
              <a:latin typeface="+mn-ea"/>
              <a:ea typeface="+mn-ea"/>
            </a:endParaRPr>
          </a:p>
          <a:p>
            <a:pPr marL="800100" lvl="1"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唯一可能的问题是这栋楼的</a:t>
            </a:r>
            <a:r>
              <a:rPr lang="zh-CN" altLang="en-US" b="1" dirty="0">
                <a:solidFill>
                  <a:srgbClr val="C00000"/>
                </a:solidFill>
                <a:latin typeface="+mn-ea"/>
                <a:ea typeface="+mn-ea"/>
              </a:rPr>
              <a:t>天花板有些问题</a:t>
            </a:r>
            <a:r>
              <a:rPr lang="zh-CN" altLang="en-US" dirty="0">
                <a:latin typeface="+mn-ea"/>
                <a:ea typeface="+mn-ea"/>
              </a:rPr>
              <a:t>，攻击者可以顶起天花板，从门和墙的上面爬进去</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b="1" dirty="0">
                <a:solidFill>
                  <a:srgbClr val="C00000"/>
                </a:solidFill>
                <a:latin typeface="+mn-ea"/>
                <a:ea typeface="+mn-ea"/>
              </a:rPr>
              <a:t>木桶原理</a:t>
            </a:r>
            <a:r>
              <a:rPr lang="zh-CN" altLang="en-US" dirty="0">
                <a:latin typeface="+mn-ea"/>
                <a:ea typeface="+mn-ea"/>
              </a:rPr>
              <a:t>：每个安全系统的安全性都取决于它最脆弱的环节</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用分层的</a:t>
            </a:r>
            <a:r>
              <a:rPr lang="zh-CN" altLang="en-US" b="1" dirty="0">
                <a:solidFill>
                  <a:srgbClr val="C00000"/>
                </a:solidFill>
                <a:latin typeface="+mn-ea"/>
                <a:ea typeface="+mn-ea"/>
              </a:rPr>
              <a:t>树结构</a:t>
            </a:r>
            <a:r>
              <a:rPr lang="zh-CN" altLang="en-US" dirty="0">
                <a:latin typeface="+mn-ea"/>
                <a:ea typeface="+mn-ea"/>
              </a:rPr>
              <a:t>来表示安全系统的各个环节：</a:t>
            </a:r>
            <a:endParaRPr lang="en-US" altLang="zh-CN" dirty="0">
              <a:latin typeface="+mn-ea"/>
              <a:ea typeface="+mn-ea"/>
            </a:endParaRPr>
          </a:p>
        </p:txBody>
      </p:sp>
      <p:sp>
        <p:nvSpPr>
          <p:cNvPr id="9" name="文本框 8">
            <a:extLst>
              <a:ext uri="{FF2B5EF4-FFF2-40B4-BE49-F238E27FC236}">
                <a16:creationId xmlns:a16="http://schemas.microsoft.com/office/drawing/2014/main" id="{C68F1C62-2077-E8D2-797F-D2BAD7EAB264}"/>
              </a:ext>
            </a:extLst>
          </p:cNvPr>
          <p:cNvSpPr txBox="1"/>
          <p:nvPr/>
        </p:nvSpPr>
        <p:spPr>
          <a:xfrm>
            <a:off x="398356" y="6363926"/>
            <a:ext cx="11432902" cy="369332"/>
          </a:xfrm>
          <a:prstGeom prst="rect">
            <a:avLst/>
          </a:prstGeom>
          <a:solidFill>
            <a:schemeClr val="bg1"/>
          </a:solidFill>
        </p:spPr>
        <p:txBody>
          <a:bodyPr wrap="square">
            <a:spAutoFit/>
          </a:bodyPr>
          <a:lstStyle/>
          <a:p>
            <a:pPr algn="ctr"/>
            <a:r>
              <a:rPr kumimoji="1" lang="zh-CN" altLang="en-US" b="1" dirty="0">
                <a:solidFill>
                  <a:schemeClr val="accent1"/>
                </a:solidFill>
                <a:ea typeface="Heiti SC Light" charset="-122"/>
              </a:rPr>
              <a:t>出处：</a:t>
            </a:r>
            <a:r>
              <a:rPr kumimoji="1" lang="en-US" altLang="zh-CN" b="1" dirty="0">
                <a:solidFill>
                  <a:schemeClr val="accent1"/>
                </a:solidFill>
                <a:ea typeface="Heiti SC Light" charset="-122"/>
              </a:rPr>
              <a:t>N. Ferguson</a:t>
            </a:r>
            <a:r>
              <a:rPr kumimoji="1" lang="zh-CN" altLang="en-US" b="1" dirty="0">
                <a:solidFill>
                  <a:schemeClr val="accent1"/>
                </a:solidFill>
                <a:ea typeface="Heiti SC Light" charset="-122"/>
              </a:rPr>
              <a:t>等著</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赵一鸣等译</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密码工程原理与应用</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机械工业出版社</a:t>
            </a:r>
            <a:r>
              <a:rPr kumimoji="1" lang="en-US" altLang="zh-CN" b="1" dirty="0">
                <a:solidFill>
                  <a:schemeClr val="accent1"/>
                </a:solidFill>
                <a:ea typeface="Heiti SC Light" charset="-122"/>
              </a:rPr>
              <a:t>, 2017.</a:t>
            </a:r>
            <a:endParaRPr kumimoji="1" lang="zh-CN" altLang="en-US" b="1" dirty="0">
              <a:solidFill>
                <a:schemeClr val="accent1"/>
              </a:solidFill>
              <a:ea typeface="Heiti SC Light" charset="-122"/>
            </a:endParaRPr>
          </a:p>
        </p:txBody>
      </p:sp>
      <p:pic>
        <p:nvPicPr>
          <p:cNvPr id="5" name="图片 4">
            <a:extLst>
              <a:ext uri="{FF2B5EF4-FFF2-40B4-BE49-F238E27FC236}">
                <a16:creationId xmlns:a16="http://schemas.microsoft.com/office/drawing/2014/main" id="{711B068C-DBB8-8340-D498-10CBC29FA3EB}"/>
              </a:ext>
            </a:extLst>
          </p:cNvPr>
          <p:cNvPicPr>
            <a:picLocks noChangeAspect="1"/>
          </p:cNvPicPr>
          <p:nvPr/>
        </p:nvPicPr>
        <p:blipFill>
          <a:blip r:embed="rId2"/>
          <a:stretch>
            <a:fillRect/>
          </a:stretch>
        </p:blipFill>
        <p:spPr>
          <a:xfrm>
            <a:off x="3014033" y="3192182"/>
            <a:ext cx="6163935" cy="2942512"/>
          </a:xfrm>
          <a:prstGeom prst="rect">
            <a:avLst/>
          </a:prstGeom>
        </p:spPr>
      </p:pic>
    </p:spTree>
    <p:extLst>
      <p:ext uri="{BB962C8B-B14F-4D97-AF65-F5344CB8AC3E}">
        <p14:creationId xmlns:p14="http://schemas.microsoft.com/office/powerpoint/2010/main" val="4178519574"/>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对手设定</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5" y="1058716"/>
            <a:ext cx="11337881" cy="4247317"/>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对手设定非常残酷，没有任何规则可循，我们也处于不利的位置：</a:t>
            </a:r>
            <a:endParaRPr lang="en-US" altLang="zh-CN" dirty="0">
              <a:latin typeface="+mn-ea"/>
              <a:ea typeface="+mn-ea"/>
            </a:endParaRPr>
          </a:p>
          <a:p>
            <a:pPr marL="800100" lvl="1"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我们</a:t>
            </a:r>
            <a:r>
              <a:rPr lang="zh-CN" altLang="en-US" b="1" dirty="0">
                <a:solidFill>
                  <a:srgbClr val="C00000"/>
                </a:solidFill>
                <a:latin typeface="+mn-ea"/>
                <a:ea typeface="+mn-ea"/>
              </a:rPr>
              <a:t>抽象</a:t>
            </a:r>
            <a:r>
              <a:rPr lang="zh-CN" altLang="en-US" dirty="0">
                <a:latin typeface="+mn-ea"/>
                <a:ea typeface="+mn-ea"/>
              </a:rPr>
              <a:t>地讨论“攻击者”，但不知道他是谁、他掌握了什么、他的目的是什么、他何时发起攻击、他有什么资源</a:t>
            </a:r>
            <a:endParaRPr lang="en-US" altLang="zh-CN" dirty="0">
              <a:latin typeface="+mn-ea"/>
              <a:ea typeface="+mn-ea"/>
            </a:endParaRPr>
          </a:p>
          <a:p>
            <a:pPr marL="800100" lvl="1"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攻击可能会在我们设计系统</a:t>
            </a:r>
            <a:r>
              <a:rPr lang="zh-CN" altLang="en-US" b="1" dirty="0">
                <a:solidFill>
                  <a:srgbClr val="C00000"/>
                </a:solidFill>
                <a:latin typeface="+mn-ea"/>
                <a:ea typeface="+mn-ea"/>
              </a:rPr>
              <a:t>很久以后才发生</a:t>
            </a:r>
            <a:r>
              <a:rPr lang="zh-CN" altLang="en-US" dirty="0">
                <a:latin typeface="+mn-ea"/>
                <a:ea typeface="+mn-ea"/>
              </a:rPr>
              <a:t>，攻击者有</a:t>
            </a:r>
            <a:r>
              <a:rPr lang="zh-CN" altLang="en-US" b="1" dirty="0">
                <a:solidFill>
                  <a:srgbClr val="C00000"/>
                </a:solidFill>
                <a:latin typeface="+mn-ea"/>
                <a:ea typeface="+mn-ea"/>
              </a:rPr>
              <a:t>开展</a:t>
            </a:r>
            <a:r>
              <a:rPr lang="en-US" altLang="zh-CN" b="1" dirty="0">
                <a:solidFill>
                  <a:srgbClr val="C00000"/>
                </a:solidFill>
                <a:latin typeface="+mn-ea"/>
                <a:ea typeface="+mn-ea"/>
              </a:rPr>
              <a:t>5</a:t>
            </a:r>
            <a:r>
              <a:rPr lang="zh-CN" altLang="en-US" b="1" dirty="0">
                <a:solidFill>
                  <a:srgbClr val="C00000"/>
                </a:solidFill>
                <a:latin typeface="+mn-ea"/>
                <a:ea typeface="+mn-ea"/>
              </a:rPr>
              <a:t>年或者</a:t>
            </a:r>
            <a:r>
              <a:rPr lang="en-US" altLang="zh-CN" b="1" dirty="0">
                <a:solidFill>
                  <a:srgbClr val="C00000"/>
                </a:solidFill>
                <a:latin typeface="+mn-ea"/>
                <a:ea typeface="+mn-ea"/>
              </a:rPr>
              <a:t>10</a:t>
            </a:r>
            <a:r>
              <a:rPr lang="zh-CN" altLang="en-US" b="1" dirty="0">
                <a:solidFill>
                  <a:srgbClr val="C00000"/>
                </a:solidFill>
                <a:latin typeface="+mn-ea"/>
                <a:ea typeface="+mn-ea"/>
              </a:rPr>
              <a:t>年研究</a:t>
            </a:r>
            <a:r>
              <a:rPr lang="zh-CN" altLang="en-US" dirty="0">
                <a:latin typeface="+mn-ea"/>
                <a:ea typeface="+mn-ea"/>
              </a:rPr>
              <a:t>的优势，也可以</a:t>
            </a:r>
            <a:r>
              <a:rPr lang="zh-CN" altLang="en-US" b="1" dirty="0">
                <a:solidFill>
                  <a:srgbClr val="C00000"/>
                </a:solidFill>
                <a:latin typeface="+mn-ea"/>
                <a:ea typeface="+mn-ea"/>
              </a:rPr>
              <a:t>使用我们并不掌握的未来技术</a:t>
            </a:r>
            <a:endParaRPr lang="en-US" altLang="zh-CN" b="1" dirty="0">
              <a:solidFill>
                <a:srgbClr val="C00000"/>
              </a:solidFill>
              <a:latin typeface="+mn-ea"/>
              <a:ea typeface="+mn-ea"/>
            </a:endParaRPr>
          </a:p>
          <a:p>
            <a:pPr marL="800100" lvl="1"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利用所有这些优势，攻击者</a:t>
            </a:r>
            <a:r>
              <a:rPr lang="zh-CN" altLang="en-US" b="1" dirty="0">
                <a:solidFill>
                  <a:srgbClr val="C00000"/>
                </a:solidFill>
                <a:latin typeface="+mn-ea"/>
                <a:ea typeface="+mn-ea"/>
              </a:rPr>
              <a:t>只需要找到系统的一个脆弱点</a:t>
            </a:r>
            <a:r>
              <a:rPr lang="zh-CN" altLang="en-US" dirty="0">
                <a:latin typeface="+mn-ea"/>
                <a:ea typeface="+mn-ea"/>
              </a:rPr>
              <a:t>，而我们却要保护整个系统</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我们的任务是构建一个能够抵抗所有攻击的系统，这导致了系统的攻击者和守护者之间的</a:t>
            </a:r>
            <a:r>
              <a:rPr lang="zh-CN" altLang="en-US" b="1" dirty="0">
                <a:solidFill>
                  <a:srgbClr val="C00000"/>
                </a:solidFill>
                <a:latin typeface="+mn-ea"/>
                <a:ea typeface="+mn-ea"/>
              </a:rPr>
              <a:t>不平衡</a:t>
            </a:r>
            <a:r>
              <a:rPr lang="zh-CN" altLang="en-US" dirty="0">
                <a:latin typeface="+mn-ea"/>
                <a:ea typeface="+mn-ea"/>
              </a:rPr>
              <a:t>，这也正是密码学令人兴奋的原因</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我们尝试对攻击者的</a:t>
            </a:r>
            <a:r>
              <a:rPr lang="zh-CN" altLang="en-US" b="1" dirty="0">
                <a:solidFill>
                  <a:srgbClr val="C00000"/>
                </a:solidFill>
                <a:latin typeface="+mn-ea"/>
                <a:ea typeface="+mn-ea"/>
              </a:rPr>
              <a:t>攻击能力进行描述</a:t>
            </a:r>
            <a:r>
              <a:rPr lang="zh-CN" altLang="en-US" dirty="0">
                <a:latin typeface="+mn-ea"/>
                <a:ea typeface="+mn-ea"/>
              </a:rPr>
              <a:t>：</a:t>
            </a:r>
            <a:endParaRPr lang="en-US" altLang="zh-CN" dirty="0">
              <a:latin typeface="+mn-ea"/>
              <a:ea typeface="+mn-ea"/>
            </a:endParaRPr>
          </a:p>
          <a:p>
            <a:pPr marL="800100" lvl="1"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强大的监听能力、强大的逆向分析能力、强大的社会工程学能力、强大的计算资源</a:t>
            </a:r>
            <a:r>
              <a:rPr lang="en-US" altLang="zh-CN" dirty="0">
                <a:latin typeface="+mn-ea"/>
                <a:ea typeface="+mn-ea"/>
              </a:rPr>
              <a:t>……</a:t>
            </a:r>
          </a:p>
        </p:txBody>
      </p:sp>
      <p:sp>
        <p:nvSpPr>
          <p:cNvPr id="9" name="文本框 8">
            <a:extLst>
              <a:ext uri="{FF2B5EF4-FFF2-40B4-BE49-F238E27FC236}">
                <a16:creationId xmlns:a16="http://schemas.microsoft.com/office/drawing/2014/main" id="{C68F1C62-2077-E8D2-797F-D2BAD7EAB264}"/>
              </a:ext>
            </a:extLst>
          </p:cNvPr>
          <p:cNvSpPr txBox="1"/>
          <p:nvPr/>
        </p:nvSpPr>
        <p:spPr>
          <a:xfrm>
            <a:off x="398356" y="6332176"/>
            <a:ext cx="11432902" cy="369332"/>
          </a:xfrm>
          <a:prstGeom prst="rect">
            <a:avLst/>
          </a:prstGeom>
          <a:solidFill>
            <a:schemeClr val="bg1"/>
          </a:solidFill>
        </p:spPr>
        <p:txBody>
          <a:bodyPr wrap="square">
            <a:spAutoFit/>
          </a:bodyPr>
          <a:lstStyle/>
          <a:p>
            <a:pPr algn="ctr"/>
            <a:r>
              <a:rPr kumimoji="1" lang="zh-CN" altLang="en-US" b="1" dirty="0">
                <a:solidFill>
                  <a:schemeClr val="accent1"/>
                </a:solidFill>
                <a:ea typeface="Heiti SC Light" charset="-122"/>
              </a:rPr>
              <a:t>出处：</a:t>
            </a:r>
            <a:r>
              <a:rPr kumimoji="1" lang="en-US" altLang="zh-CN" b="1" dirty="0">
                <a:solidFill>
                  <a:schemeClr val="accent1"/>
                </a:solidFill>
                <a:ea typeface="Heiti SC Light" charset="-122"/>
              </a:rPr>
              <a:t>N. Ferguson</a:t>
            </a:r>
            <a:r>
              <a:rPr kumimoji="1" lang="zh-CN" altLang="en-US" b="1" dirty="0">
                <a:solidFill>
                  <a:schemeClr val="accent1"/>
                </a:solidFill>
                <a:ea typeface="Heiti SC Light" charset="-122"/>
              </a:rPr>
              <a:t>等著</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赵一鸣等译</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密码工程原理与应用</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机械工业出版社</a:t>
            </a:r>
            <a:r>
              <a:rPr kumimoji="1" lang="en-US" altLang="zh-CN" b="1" dirty="0">
                <a:solidFill>
                  <a:schemeClr val="accent1"/>
                </a:solidFill>
                <a:ea typeface="Heiti SC Light" charset="-122"/>
              </a:rPr>
              <a:t>, 2017.</a:t>
            </a:r>
            <a:endParaRPr kumimoji="1" lang="zh-CN" altLang="en-US" b="1" dirty="0">
              <a:solidFill>
                <a:schemeClr val="accent1"/>
              </a:solidFill>
              <a:ea typeface="Heiti SC Light" charset="-122"/>
            </a:endParaRPr>
          </a:p>
        </p:txBody>
      </p:sp>
    </p:spTree>
    <p:extLst>
      <p:ext uri="{BB962C8B-B14F-4D97-AF65-F5344CB8AC3E}">
        <p14:creationId xmlns:p14="http://schemas.microsoft.com/office/powerpoint/2010/main" val="258125819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9FE1684-B0D0-1BEE-57EF-0AB0948DAF2B}"/>
              </a:ext>
            </a:extLst>
          </p:cNvPr>
          <p:cNvPicPr>
            <a:picLocks noChangeAspect="1"/>
          </p:cNvPicPr>
          <p:nvPr/>
        </p:nvPicPr>
        <p:blipFill>
          <a:blip r:embed="rId2"/>
          <a:stretch>
            <a:fillRect/>
          </a:stretch>
        </p:blipFill>
        <p:spPr>
          <a:xfrm>
            <a:off x="7996592" y="2919291"/>
            <a:ext cx="1091045" cy="1212273"/>
          </a:xfrm>
          <a:prstGeom prst="rect">
            <a:avLst/>
          </a:prstGeom>
        </p:spPr>
      </p:pic>
      <p:pic>
        <p:nvPicPr>
          <p:cNvPr id="17" name="图片 16">
            <a:extLst>
              <a:ext uri="{FF2B5EF4-FFF2-40B4-BE49-F238E27FC236}">
                <a16:creationId xmlns:a16="http://schemas.microsoft.com/office/drawing/2014/main" id="{4C0CBAF6-5C8C-4A07-3A7E-78CCEDD9D4C5}"/>
              </a:ext>
            </a:extLst>
          </p:cNvPr>
          <p:cNvPicPr>
            <a:picLocks noChangeAspect="1"/>
          </p:cNvPicPr>
          <p:nvPr/>
        </p:nvPicPr>
        <p:blipFill>
          <a:blip r:embed="rId3"/>
          <a:stretch>
            <a:fillRect/>
          </a:stretch>
        </p:blipFill>
        <p:spPr>
          <a:xfrm>
            <a:off x="4011966" y="2843574"/>
            <a:ext cx="1295400" cy="1438275"/>
          </a:xfrm>
          <a:prstGeom prst="rect">
            <a:avLst/>
          </a:prstGeom>
        </p:spPr>
      </p:pic>
      <p:pic>
        <p:nvPicPr>
          <p:cNvPr id="15" name="图片 14">
            <a:extLst>
              <a:ext uri="{FF2B5EF4-FFF2-40B4-BE49-F238E27FC236}">
                <a16:creationId xmlns:a16="http://schemas.microsoft.com/office/drawing/2014/main" id="{44F948E4-BF83-B609-8BA3-39B9BC0C91AB}"/>
              </a:ext>
            </a:extLst>
          </p:cNvPr>
          <p:cNvPicPr>
            <a:picLocks noChangeAspect="1"/>
          </p:cNvPicPr>
          <p:nvPr/>
        </p:nvPicPr>
        <p:blipFill>
          <a:blip r:embed="rId4"/>
          <a:stretch>
            <a:fillRect/>
          </a:stretch>
        </p:blipFill>
        <p:spPr>
          <a:xfrm>
            <a:off x="5133402" y="2819396"/>
            <a:ext cx="996138" cy="1254502"/>
          </a:xfrm>
          <a:prstGeom prst="rect">
            <a:avLst/>
          </a:prstGeom>
        </p:spPr>
      </p:pic>
      <p:pic>
        <p:nvPicPr>
          <p:cNvPr id="5" name="图片 4">
            <a:extLst>
              <a:ext uri="{FF2B5EF4-FFF2-40B4-BE49-F238E27FC236}">
                <a16:creationId xmlns:a16="http://schemas.microsoft.com/office/drawing/2014/main" id="{D2BE0F7F-F37C-301C-20ED-6369520F111D}"/>
              </a:ext>
            </a:extLst>
          </p:cNvPr>
          <p:cNvPicPr>
            <a:picLocks noChangeAspect="1"/>
          </p:cNvPicPr>
          <p:nvPr/>
        </p:nvPicPr>
        <p:blipFill>
          <a:blip r:embed="rId5"/>
          <a:stretch>
            <a:fillRect/>
          </a:stretch>
        </p:blipFill>
        <p:spPr>
          <a:xfrm>
            <a:off x="6156727" y="2914972"/>
            <a:ext cx="910495" cy="910495"/>
          </a:xfrm>
          <a:prstGeom prst="rect">
            <a:avLst/>
          </a:prstGeom>
        </p:spPr>
      </p:pic>
      <p:pic>
        <p:nvPicPr>
          <p:cNvPr id="11" name="图片 10">
            <a:extLst>
              <a:ext uri="{FF2B5EF4-FFF2-40B4-BE49-F238E27FC236}">
                <a16:creationId xmlns:a16="http://schemas.microsoft.com/office/drawing/2014/main" id="{11AFA957-45FB-9A25-78E5-F1CDDF2F46F5}"/>
              </a:ext>
            </a:extLst>
          </p:cNvPr>
          <p:cNvPicPr>
            <a:picLocks noChangeAspect="1"/>
          </p:cNvPicPr>
          <p:nvPr/>
        </p:nvPicPr>
        <p:blipFill>
          <a:blip r:embed="rId6"/>
          <a:stretch>
            <a:fillRect/>
          </a:stretch>
        </p:blipFill>
        <p:spPr>
          <a:xfrm>
            <a:off x="7160066" y="2907098"/>
            <a:ext cx="824056" cy="939309"/>
          </a:xfrm>
          <a:prstGeom prst="rect">
            <a:avLst/>
          </a:prstGeom>
        </p:spPr>
      </p:pic>
      <p:pic>
        <p:nvPicPr>
          <p:cNvPr id="13" name="图片 12">
            <a:extLst>
              <a:ext uri="{FF2B5EF4-FFF2-40B4-BE49-F238E27FC236}">
                <a16:creationId xmlns:a16="http://schemas.microsoft.com/office/drawing/2014/main" id="{1007EF8C-C8A8-6DBF-3DBF-BED5164AF342}"/>
              </a:ext>
            </a:extLst>
          </p:cNvPr>
          <p:cNvPicPr>
            <a:picLocks noChangeAspect="1"/>
          </p:cNvPicPr>
          <p:nvPr/>
        </p:nvPicPr>
        <p:blipFill>
          <a:blip r:embed="rId7"/>
          <a:stretch>
            <a:fillRect/>
          </a:stretch>
        </p:blipFill>
        <p:spPr>
          <a:xfrm>
            <a:off x="3222438" y="3522480"/>
            <a:ext cx="6372272" cy="2276803"/>
          </a:xfrm>
          <a:prstGeom prst="rect">
            <a:avLst/>
          </a:prstGeom>
        </p:spPr>
      </p:pic>
      <p:pic>
        <p:nvPicPr>
          <p:cNvPr id="3" name="图片 2">
            <a:extLst>
              <a:ext uri="{FF2B5EF4-FFF2-40B4-BE49-F238E27FC236}">
                <a16:creationId xmlns:a16="http://schemas.microsoft.com/office/drawing/2014/main" id="{B1D39803-64D2-B0BE-4FF2-CFB60A5826D0}"/>
              </a:ext>
            </a:extLst>
          </p:cNvPr>
          <p:cNvPicPr>
            <a:picLocks noChangeAspect="1"/>
          </p:cNvPicPr>
          <p:nvPr/>
        </p:nvPicPr>
        <p:blipFill>
          <a:blip r:embed="rId8"/>
          <a:stretch>
            <a:fillRect/>
          </a:stretch>
        </p:blipFill>
        <p:spPr>
          <a:xfrm>
            <a:off x="2227217" y="4627985"/>
            <a:ext cx="931807" cy="1453619"/>
          </a:xfrm>
          <a:prstGeom prst="rect">
            <a:avLst/>
          </a:prstGeom>
        </p:spPr>
      </p:pic>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偏执狂模型</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5" y="1058716"/>
            <a:ext cx="11337881" cy="1431161"/>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假定我们开发了一个电子支付系统，这个系统中设计几个参与方：客户、商家、客户的银行、商家的银行</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b="1" dirty="0">
                <a:solidFill>
                  <a:srgbClr val="C00000"/>
                </a:solidFill>
                <a:latin typeface="+mn-ea"/>
                <a:ea typeface="+mn-ea"/>
              </a:rPr>
              <a:t>偏执狂模型</a:t>
            </a:r>
            <a:r>
              <a:rPr lang="zh-CN" altLang="en-US" dirty="0">
                <a:latin typeface="+mn-ea"/>
                <a:ea typeface="+mn-ea"/>
              </a:rPr>
              <a:t>：对于每一个参与方，我们假定</a:t>
            </a:r>
            <a:r>
              <a:rPr lang="zh-CN" altLang="en-US" b="1" dirty="0">
                <a:solidFill>
                  <a:srgbClr val="C00000"/>
                </a:solidFill>
                <a:latin typeface="+mn-ea"/>
                <a:ea typeface="+mn-ea"/>
              </a:rPr>
              <a:t>其他任何人都参与了一个欺骗该参与方的大阴谋</a:t>
            </a:r>
            <a:r>
              <a:rPr lang="zh-CN" altLang="en-US" dirty="0">
                <a:latin typeface="+mn-ea"/>
                <a:ea typeface="+mn-ea"/>
              </a:rPr>
              <a:t>，并同时假设攻击者可能有任意数量的其他目标，例如泄露该参与方的交易隐私，或在某个关键时刻拒绝参与方对系统的访问。如果一个密码系统在这样的偏执狂模型中可以幸存，那么它才有望在现实世界中得到应用</a:t>
            </a:r>
            <a:endParaRPr lang="en-US" altLang="zh-CN" dirty="0">
              <a:latin typeface="+mn-ea"/>
              <a:ea typeface="+mn-ea"/>
            </a:endParaRPr>
          </a:p>
        </p:txBody>
      </p:sp>
      <p:sp>
        <p:nvSpPr>
          <p:cNvPr id="9" name="文本框 8">
            <a:extLst>
              <a:ext uri="{FF2B5EF4-FFF2-40B4-BE49-F238E27FC236}">
                <a16:creationId xmlns:a16="http://schemas.microsoft.com/office/drawing/2014/main" id="{C68F1C62-2077-E8D2-797F-D2BAD7EAB264}"/>
              </a:ext>
            </a:extLst>
          </p:cNvPr>
          <p:cNvSpPr txBox="1"/>
          <p:nvPr/>
        </p:nvSpPr>
        <p:spPr>
          <a:xfrm>
            <a:off x="398356" y="6363926"/>
            <a:ext cx="11432902" cy="369332"/>
          </a:xfrm>
          <a:prstGeom prst="rect">
            <a:avLst/>
          </a:prstGeom>
          <a:solidFill>
            <a:schemeClr val="bg1"/>
          </a:solidFill>
        </p:spPr>
        <p:txBody>
          <a:bodyPr wrap="square">
            <a:spAutoFit/>
          </a:bodyPr>
          <a:lstStyle/>
          <a:p>
            <a:pPr algn="ctr"/>
            <a:r>
              <a:rPr kumimoji="1" lang="zh-CN" altLang="en-US" b="1" dirty="0">
                <a:solidFill>
                  <a:schemeClr val="accent1"/>
                </a:solidFill>
                <a:ea typeface="Heiti SC Light" charset="-122"/>
              </a:rPr>
              <a:t>出处：</a:t>
            </a:r>
            <a:r>
              <a:rPr kumimoji="1" lang="en-US" altLang="zh-CN" b="1" dirty="0">
                <a:solidFill>
                  <a:schemeClr val="accent1"/>
                </a:solidFill>
                <a:ea typeface="Heiti SC Light" charset="-122"/>
              </a:rPr>
              <a:t>N. Ferguson</a:t>
            </a:r>
            <a:r>
              <a:rPr kumimoji="1" lang="zh-CN" altLang="en-US" b="1" dirty="0">
                <a:solidFill>
                  <a:schemeClr val="accent1"/>
                </a:solidFill>
                <a:ea typeface="Heiti SC Light" charset="-122"/>
              </a:rPr>
              <a:t>等著</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赵一鸣等译</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密码工程原理与应用</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机械工业出版社</a:t>
            </a:r>
            <a:r>
              <a:rPr kumimoji="1" lang="en-US" altLang="zh-CN" b="1" dirty="0">
                <a:solidFill>
                  <a:schemeClr val="accent1"/>
                </a:solidFill>
                <a:ea typeface="Heiti SC Light" charset="-122"/>
              </a:rPr>
              <a:t>, 2017.</a:t>
            </a:r>
            <a:endParaRPr kumimoji="1" lang="zh-CN" altLang="en-US" b="1" dirty="0">
              <a:solidFill>
                <a:schemeClr val="accent1"/>
              </a:solidFill>
              <a:ea typeface="Heiti SC Light" charset="-122"/>
            </a:endParaRPr>
          </a:p>
        </p:txBody>
      </p:sp>
    </p:spTree>
    <p:extLst>
      <p:ext uri="{BB962C8B-B14F-4D97-AF65-F5344CB8AC3E}">
        <p14:creationId xmlns:p14="http://schemas.microsoft.com/office/powerpoint/2010/main" val="3991508736"/>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密码应用中的安全性问题</a:t>
            </a:r>
          </a:p>
        </p:txBody>
      </p:sp>
      <p:pic>
        <p:nvPicPr>
          <p:cNvPr id="9" name="图片 8"/>
          <p:cNvPicPr>
            <a:picLocks noChangeAspect="1"/>
          </p:cNvPicPr>
          <p:nvPr/>
        </p:nvPicPr>
        <p:blipFill rotWithShape="1">
          <a:blip r:embed="rId3" cstate="hqprint">
            <a:alphaModFix amt="20000"/>
          </a:blip>
          <a:srcRect/>
          <a:stretch>
            <a:fillRect/>
          </a:stretch>
        </p:blipFill>
        <p:spPr>
          <a:xfrm>
            <a:off x="660400" y="1156920"/>
            <a:ext cx="10858500" cy="2145080"/>
          </a:xfrm>
          <a:prstGeom prst="rect">
            <a:avLst/>
          </a:prstGeom>
        </p:spPr>
      </p:pic>
      <p:sp>
        <p:nvSpPr>
          <p:cNvPr id="10" name="椭圆 9"/>
          <p:cNvSpPr/>
          <p:nvPr/>
        </p:nvSpPr>
        <p:spPr>
          <a:xfrm>
            <a:off x="2262551" y="2786184"/>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11" name="椭圆 10"/>
          <p:cNvSpPr/>
          <p:nvPr/>
        </p:nvSpPr>
        <p:spPr>
          <a:xfrm>
            <a:off x="5586043" y="2786184"/>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12" name="椭圆 11"/>
          <p:cNvSpPr/>
          <p:nvPr/>
        </p:nvSpPr>
        <p:spPr>
          <a:xfrm>
            <a:off x="8909536" y="2786184"/>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03</a:t>
            </a:r>
            <a:endParaRPr lang="zh-CN" altLang="en-US" sz="2400" dirty="0"/>
          </a:p>
        </p:txBody>
      </p:sp>
      <p:sp>
        <p:nvSpPr>
          <p:cNvPr id="13" name="文本框 12"/>
          <p:cNvSpPr txBox="1"/>
          <p:nvPr/>
        </p:nvSpPr>
        <p:spPr>
          <a:xfrm>
            <a:off x="1357559" y="4510063"/>
            <a:ext cx="2841614" cy="1340880"/>
          </a:xfrm>
          <a:prstGeom prst="rect">
            <a:avLst/>
          </a:prstGeom>
          <a:noFill/>
        </p:spPr>
        <p:txBody>
          <a:bodyPr wrap="square" rtlCol="0">
            <a:spAutoFit/>
          </a:bodyPr>
          <a:lstStyle/>
          <a:p>
            <a:pPr algn="just" eaLnBrk="1" hangingPunct="1">
              <a:lnSpc>
                <a:spcPct val="130000"/>
              </a:lnSpc>
            </a:pPr>
            <a:r>
              <a:rPr lang="zh-CN" altLang="en-US" sz="1600" dirty="0"/>
              <a:t>只有被上层应用调用，密码才能发挥作用。如果为节省资源或贪图便利而忽视密码技术，则系统毫无安全性可言</a:t>
            </a:r>
          </a:p>
        </p:txBody>
      </p:sp>
      <p:sp>
        <p:nvSpPr>
          <p:cNvPr id="20" name="文本框 19"/>
          <p:cNvSpPr txBox="1"/>
          <p:nvPr/>
        </p:nvSpPr>
        <p:spPr>
          <a:xfrm>
            <a:off x="1450309" y="3925412"/>
            <a:ext cx="2656114" cy="525657"/>
          </a:xfrm>
          <a:prstGeom prst="rect">
            <a:avLst/>
          </a:prstGeom>
          <a:noFill/>
        </p:spPr>
        <p:txBody>
          <a:bodyPr wrap="square" rtlCol="0">
            <a:spAutoFit/>
          </a:bodyPr>
          <a:lstStyle/>
          <a:p>
            <a:pPr algn="ctr">
              <a:lnSpc>
                <a:spcPct val="130000"/>
              </a:lnSpc>
            </a:pPr>
            <a:r>
              <a:rPr lang="zh-CN" altLang="en-US" sz="2400" b="1" spc="300" dirty="0">
                <a:solidFill>
                  <a:schemeClr val="accent1"/>
                </a:solidFill>
                <a:latin typeface="微软雅黑" panose="020B0503020204020204" pitchFamily="34" charset="-122"/>
                <a:ea typeface="微软雅黑" panose="020B0503020204020204" pitchFamily="34" charset="-122"/>
              </a:rPr>
              <a:t>密码技术被弃用</a:t>
            </a:r>
          </a:p>
        </p:txBody>
      </p:sp>
      <p:sp>
        <p:nvSpPr>
          <p:cNvPr id="21" name="文本框 20"/>
          <p:cNvSpPr txBox="1"/>
          <p:nvPr/>
        </p:nvSpPr>
        <p:spPr>
          <a:xfrm>
            <a:off x="4675193" y="4510063"/>
            <a:ext cx="2841614" cy="1340880"/>
          </a:xfrm>
          <a:prstGeom prst="rect">
            <a:avLst/>
          </a:prstGeom>
          <a:noFill/>
        </p:spPr>
        <p:txBody>
          <a:bodyPr wrap="square" rtlCol="0">
            <a:spAutoFit/>
          </a:bodyPr>
          <a:lstStyle/>
          <a:p>
            <a:pPr algn="just" eaLnBrk="1" hangingPunct="1">
              <a:lnSpc>
                <a:spcPct val="130000"/>
              </a:lnSpc>
            </a:pPr>
            <a:r>
              <a:rPr lang="zh-CN" altLang="en-US" sz="1600" dirty="0"/>
              <a:t>若不严格执行密码标准、不规范调用密码技术，将出现安全漏洞，例如擅自修改数据接口与数据格式、简化密码协议等</a:t>
            </a:r>
          </a:p>
        </p:txBody>
      </p:sp>
      <p:sp>
        <p:nvSpPr>
          <p:cNvPr id="22" name="文本框 21"/>
          <p:cNvSpPr txBox="1"/>
          <p:nvPr/>
        </p:nvSpPr>
        <p:spPr>
          <a:xfrm>
            <a:off x="4767943" y="3925412"/>
            <a:ext cx="2656114" cy="525657"/>
          </a:xfrm>
          <a:prstGeom prst="rect">
            <a:avLst/>
          </a:prstGeom>
          <a:noFill/>
        </p:spPr>
        <p:txBody>
          <a:bodyPr wrap="square" rtlCol="0">
            <a:spAutoFit/>
          </a:bodyPr>
          <a:lstStyle/>
          <a:p>
            <a:pPr algn="ctr">
              <a:lnSpc>
                <a:spcPct val="130000"/>
              </a:lnSpc>
            </a:pPr>
            <a:r>
              <a:rPr lang="zh-CN" altLang="en-US" sz="2400" b="1" spc="300" dirty="0">
                <a:solidFill>
                  <a:schemeClr val="accent1"/>
                </a:solidFill>
                <a:latin typeface="微软雅黑" panose="020B0503020204020204" pitchFamily="34" charset="-122"/>
                <a:ea typeface="微软雅黑" panose="020B0503020204020204" pitchFamily="34" charset="-122"/>
              </a:rPr>
              <a:t>密码技术被乱用</a:t>
            </a:r>
          </a:p>
        </p:txBody>
      </p:sp>
      <p:sp>
        <p:nvSpPr>
          <p:cNvPr id="23" name="文本框 22"/>
          <p:cNvSpPr txBox="1"/>
          <p:nvPr/>
        </p:nvSpPr>
        <p:spPr>
          <a:xfrm>
            <a:off x="8025928" y="4510063"/>
            <a:ext cx="2841614" cy="1340880"/>
          </a:xfrm>
          <a:prstGeom prst="rect">
            <a:avLst/>
          </a:prstGeom>
          <a:noFill/>
        </p:spPr>
        <p:txBody>
          <a:bodyPr wrap="square" rtlCol="0">
            <a:spAutoFit/>
          </a:bodyPr>
          <a:lstStyle/>
          <a:p>
            <a:pPr algn="just" eaLnBrk="1" hangingPunct="1">
              <a:lnSpc>
                <a:spcPct val="130000"/>
              </a:lnSpc>
            </a:pPr>
            <a:r>
              <a:rPr lang="zh-CN" altLang="en-US" sz="1600" dirty="0"/>
              <a:t>错误调用密码技术，可能产生安全漏洞，例如颠倒明文密钥位置、使用不安全的密码算法、使用不安全的随机数发生器等</a:t>
            </a:r>
          </a:p>
        </p:txBody>
      </p:sp>
      <p:sp>
        <p:nvSpPr>
          <p:cNvPr id="24" name="文本框 23"/>
          <p:cNvSpPr txBox="1"/>
          <p:nvPr/>
        </p:nvSpPr>
        <p:spPr>
          <a:xfrm>
            <a:off x="8118678" y="3925412"/>
            <a:ext cx="2656114" cy="525657"/>
          </a:xfrm>
          <a:prstGeom prst="rect">
            <a:avLst/>
          </a:prstGeom>
          <a:noFill/>
        </p:spPr>
        <p:txBody>
          <a:bodyPr wrap="square" rtlCol="0">
            <a:spAutoFit/>
          </a:bodyPr>
          <a:lstStyle/>
          <a:p>
            <a:pPr algn="ctr">
              <a:lnSpc>
                <a:spcPct val="130000"/>
              </a:lnSpc>
            </a:pPr>
            <a:r>
              <a:rPr lang="zh-CN" altLang="en-US" sz="2400" b="1" spc="300" dirty="0">
                <a:solidFill>
                  <a:schemeClr val="accent1"/>
                </a:solidFill>
                <a:latin typeface="微软雅黑" panose="020B0503020204020204" pitchFamily="34" charset="-122"/>
              </a:rPr>
              <a:t>密码技术被误用</a:t>
            </a:r>
          </a:p>
        </p:txBody>
      </p:sp>
      <p:sp>
        <p:nvSpPr>
          <p:cNvPr id="25" name="矩形 24"/>
          <p:cNvSpPr/>
          <p:nvPr/>
        </p:nvSpPr>
        <p:spPr>
          <a:xfrm>
            <a:off x="660400" y="1003300"/>
            <a:ext cx="10858500" cy="153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2423882" y="6041151"/>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767441" y="6041151"/>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096794" y="6041151"/>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2D989C5-6E0E-596B-C22C-2E59ABC47651}"/>
              </a:ext>
            </a:extLst>
          </p:cNvPr>
          <p:cNvSpPr txBox="1"/>
          <p:nvPr/>
        </p:nvSpPr>
        <p:spPr>
          <a:xfrm>
            <a:off x="993126" y="1526347"/>
            <a:ext cx="10058035" cy="853567"/>
          </a:xfrm>
          <a:prstGeom prst="rect">
            <a:avLst/>
          </a:prstGeom>
          <a:noFill/>
        </p:spPr>
        <p:txBody>
          <a:bodyPr wrap="square" rtlCol="0">
            <a:spAutoFit/>
          </a:bodyPr>
          <a:lstStyle/>
          <a:p>
            <a:pPr algn="ctr" eaLnBrk="1" hangingPunct="1">
              <a:lnSpc>
                <a:spcPct val="130000"/>
              </a:lnSpc>
            </a:pPr>
            <a:r>
              <a:rPr lang="zh-CN" altLang="en-US" sz="2000" b="1" spc="300" dirty="0">
                <a:solidFill>
                  <a:schemeClr val="accent1"/>
                </a:solidFill>
                <a:latin typeface="微软雅黑" panose="020B0503020204020204" pitchFamily="34" charset="-122"/>
                <a:ea typeface="微软雅黑" panose="020B0503020204020204" pitchFamily="34" charset="-122"/>
              </a:rPr>
              <a:t>实际应用中，密码应用系统的安全性可能得不到有效保障，甚至一些不合规、不安全的密码产品和实现还会遭受攻击者的入侵和破坏，其原因可能是：</a:t>
            </a:r>
          </a:p>
        </p:txBody>
      </p:sp>
      <p:sp>
        <p:nvSpPr>
          <p:cNvPr id="7" name="文本框 6">
            <a:extLst>
              <a:ext uri="{FF2B5EF4-FFF2-40B4-BE49-F238E27FC236}">
                <a16:creationId xmlns:a16="http://schemas.microsoft.com/office/drawing/2014/main" id="{F64BA6BF-769A-8062-EC33-A2EA744AD904}"/>
              </a:ext>
            </a:extLst>
          </p:cNvPr>
          <p:cNvSpPr txBox="1"/>
          <p:nvPr/>
        </p:nvSpPr>
        <p:spPr>
          <a:xfrm>
            <a:off x="293936" y="6361353"/>
            <a:ext cx="11624038"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ea typeface="Heiti SC Light" charset="-122"/>
              </a:rPr>
              <a:t>出处：霍炜</a:t>
            </a:r>
            <a:r>
              <a:rPr kumimoji="1" lang="en-US" altLang="zh-CN" b="1" dirty="0">
                <a:solidFill>
                  <a:schemeClr val="accent1"/>
                </a:solidFill>
                <a:ea typeface="Heiti SC Light" charset="-122"/>
              </a:rPr>
              <a:t>,</a:t>
            </a:r>
            <a:r>
              <a:rPr kumimoji="1" lang="zh-CN" altLang="en-US" b="1" dirty="0">
                <a:solidFill>
                  <a:schemeClr val="accent1"/>
                </a:solidFill>
                <a:ea typeface="Heiti SC Light" charset="-122"/>
              </a:rPr>
              <a:t> 郭启全</a:t>
            </a:r>
            <a:r>
              <a:rPr kumimoji="1" lang="en-US" altLang="zh-CN" b="1" dirty="0">
                <a:solidFill>
                  <a:schemeClr val="accent1"/>
                </a:solidFill>
                <a:ea typeface="Heiti SC Light" charset="-122"/>
              </a:rPr>
              <a:t>,</a:t>
            </a:r>
            <a:r>
              <a:rPr kumimoji="1" lang="zh-CN" altLang="en-US" b="1" dirty="0">
                <a:solidFill>
                  <a:schemeClr val="accent1"/>
                </a:solidFill>
                <a:ea typeface="Heiti SC Light" charset="-122"/>
              </a:rPr>
              <a:t> 马原</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商用密码应用与安全性评估</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电子工业出版社</a:t>
            </a:r>
            <a:r>
              <a:rPr kumimoji="1" lang="en-US" altLang="zh-CN" b="1" dirty="0">
                <a:solidFill>
                  <a:schemeClr val="accent1"/>
                </a:solidFill>
                <a:ea typeface="Heiti SC Light" charset="-122"/>
              </a:rPr>
              <a:t>,</a:t>
            </a:r>
            <a:r>
              <a:rPr kumimoji="1" lang="zh-CN" altLang="en-US" b="1" dirty="0">
                <a:solidFill>
                  <a:schemeClr val="accent1"/>
                </a:solidFill>
                <a:ea typeface="Heiti SC Light" charset="-122"/>
              </a:rPr>
              <a:t> </a:t>
            </a:r>
            <a:r>
              <a:rPr kumimoji="1" lang="en-US" altLang="zh-CN" b="1" dirty="0">
                <a:solidFill>
                  <a:schemeClr val="accent1"/>
                </a:solidFill>
                <a:ea typeface="Heiti SC Light" charset="-122"/>
              </a:rPr>
              <a:t>2020</a:t>
            </a:r>
            <a:r>
              <a:rPr kumimoji="1" lang="zh-CN" altLang="en-US" b="1" dirty="0">
                <a:solidFill>
                  <a:schemeClr val="accent1"/>
                </a:solidFill>
                <a:ea typeface="Heiti SC Light" charset="-122"/>
              </a:rPr>
              <a:t>年</a:t>
            </a:r>
            <a:r>
              <a:rPr kumimoji="1" lang="en-US" altLang="zh-CN" b="1" dirty="0">
                <a:solidFill>
                  <a:schemeClr val="accent1"/>
                </a:solidFill>
                <a:ea typeface="Heiti SC Light" charset="-122"/>
              </a:rPr>
              <a:t>4</a:t>
            </a:r>
            <a:r>
              <a:rPr kumimoji="1" lang="zh-CN" altLang="en-US" b="1" dirty="0">
                <a:solidFill>
                  <a:schemeClr val="accent1"/>
                </a:solidFill>
                <a:ea typeface="Heiti SC Light" charset="-122"/>
              </a:rPr>
              <a:t>月</a:t>
            </a:r>
            <a:r>
              <a:rPr kumimoji="1" lang="en-US" altLang="zh-CN" b="1" dirty="0">
                <a:solidFill>
                  <a:schemeClr val="accent1"/>
                </a:solidFill>
                <a:ea typeface="Heiti SC Light" charset="-122"/>
              </a:rPr>
              <a:t>.</a:t>
            </a:r>
          </a:p>
        </p:txBody>
      </p:sp>
    </p:spTree>
    <p:extLst>
      <p:ext uri="{BB962C8B-B14F-4D97-AF65-F5344CB8AC3E}">
        <p14:creationId xmlns:p14="http://schemas.microsoft.com/office/powerpoint/2010/main" val="4113506964"/>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574759" y="1183043"/>
            <a:ext cx="6135653" cy="4954232"/>
            <a:chOff x="5936710" y="1354493"/>
            <a:chExt cx="6135653" cy="4954232"/>
          </a:xfrm>
        </p:grpSpPr>
        <p:grpSp>
          <p:nvGrpSpPr>
            <p:cNvPr id="26" name="组合 25"/>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909170" y="4034115"/>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4</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8"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密码技术的另类应用</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FC03948-E3C8-2DD9-D04E-43D302B3E67C}"/>
              </a:ext>
            </a:extLst>
          </p:cNvPr>
          <p:cNvPicPr>
            <a:picLocks noChangeAspect="1"/>
          </p:cNvPicPr>
          <p:nvPr/>
        </p:nvPicPr>
        <p:blipFill>
          <a:blip r:embed="rId2"/>
          <a:stretch>
            <a:fillRect/>
          </a:stretch>
        </p:blipFill>
        <p:spPr>
          <a:xfrm>
            <a:off x="6653829" y="971872"/>
            <a:ext cx="4460322" cy="5219652"/>
          </a:xfrm>
          <a:prstGeom prst="rect">
            <a:avLst/>
          </a:prstGeom>
        </p:spPr>
      </p:pic>
      <p:sp>
        <p:nvSpPr>
          <p:cNvPr id="2" name="标题 1">
            <a:extLst>
              <a:ext uri="{FF2B5EF4-FFF2-40B4-BE49-F238E27FC236}">
                <a16:creationId xmlns:a16="http://schemas.microsoft.com/office/drawing/2014/main" id="{EB871BE6-9A0D-CAF4-C1B7-18D3DF86BAB4}"/>
              </a:ext>
            </a:extLst>
          </p:cNvPr>
          <p:cNvSpPr>
            <a:spLocks noGrp="1"/>
          </p:cNvSpPr>
          <p:nvPr>
            <p:ph type="title"/>
          </p:nvPr>
        </p:nvSpPr>
        <p:spPr/>
        <p:txBody>
          <a:bodyPr/>
          <a:lstStyle/>
          <a:p>
            <a:r>
              <a:rPr lang="zh-CN" altLang="en-US" dirty="0"/>
              <a:t>课程与考试安排</a:t>
            </a:r>
          </a:p>
        </p:txBody>
      </p:sp>
      <p:grpSp>
        <p:nvGrpSpPr>
          <p:cNvPr id="10" name="组合 9">
            <a:extLst>
              <a:ext uri="{FF2B5EF4-FFF2-40B4-BE49-F238E27FC236}">
                <a16:creationId xmlns:a16="http://schemas.microsoft.com/office/drawing/2014/main" id="{8C689C5E-59DF-2285-1EBF-8EC8D6950AC9}"/>
              </a:ext>
            </a:extLst>
          </p:cNvPr>
          <p:cNvGrpSpPr/>
          <p:nvPr/>
        </p:nvGrpSpPr>
        <p:grpSpPr>
          <a:xfrm>
            <a:off x="7740368" y="2837466"/>
            <a:ext cx="765004" cy="2931962"/>
            <a:chOff x="7733111" y="3142262"/>
            <a:chExt cx="677761" cy="2617188"/>
          </a:xfrm>
        </p:grpSpPr>
        <p:sp>
          <p:nvSpPr>
            <p:cNvPr id="5" name="矩形: 圆角 4">
              <a:extLst>
                <a:ext uri="{FF2B5EF4-FFF2-40B4-BE49-F238E27FC236}">
                  <a16:creationId xmlns:a16="http://schemas.microsoft.com/office/drawing/2014/main" id="{D7F36C0C-4FCE-E649-8427-08783ED7D035}"/>
                </a:ext>
              </a:extLst>
            </p:cNvPr>
            <p:cNvSpPr/>
            <p:nvPr/>
          </p:nvSpPr>
          <p:spPr>
            <a:xfrm>
              <a:off x="7733111" y="3142262"/>
              <a:ext cx="234743" cy="2617188"/>
            </a:xfrm>
            <a:prstGeom prst="round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4DC5C343-96C2-7F34-4951-5F906807C79B}"/>
                </a:ext>
              </a:extLst>
            </p:cNvPr>
            <p:cNvSpPr/>
            <p:nvPr/>
          </p:nvSpPr>
          <p:spPr>
            <a:xfrm>
              <a:off x="8176129" y="3142262"/>
              <a:ext cx="234743" cy="2617188"/>
            </a:xfrm>
            <a:prstGeom prst="round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70A66E4-8EE7-CD91-8DCD-62C1658CA1E7}"/>
              </a:ext>
            </a:extLst>
          </p:cNvPr>
          <p:cNvSpPr txBox="1"/>
          <p:nvPr/>
        </p:nvSpPr>
        <p:spPr>
          <a:xfrm>
            <a:off x="1077849" y="1281365"/>
            <a:ext cx="5179260" cy="3631763"/>
          </a:xfrm>
          <a:prstGeom prst="rect">
            <a:avLst/>
          </a:prstGeom>
          <a:noFill/>
        </p:spPr>
        <p:txBody>
          <a:bodyPr wrap="square" rtlCol="0">
            <a:spAutoFit/>
          </a:bodyPr>
          <a:lstStyle/>
          <a:p>
            <a:pPr marL="342900" indent="-342900" algn="just" eaLnBrk="1">
              <a:spcBef>
                <a:spcPts val="1200"/>
              </a:spcBef>
              <a:spcAft>
                <a:spcPts val="0"/>
              </a:spcAft>
              <a:buClr>
                <a:schemeClr val="tx2"/>
              </a:buClr>
              <a:buFont typeface="Wingdings" panose="05000000000000000000" pitchFamily="2" charset="2"/>
              <a:buChar char="n"/>
            </a:pPr>
            <a:r>
              <a:rPr lang="zh-CN" altLang="en-US" sz="2000" dirty="0">
                <a:latin typeface="+mn-ea"/>
                <a:ea typeface="+mn-ea"/>
              </a:rPr>
              <a:t>课程共</a:t>
            </a:r>
            <a:r>
              <a:rPr lang="en-US" altLang="zh-CN" sz="2000" dirty="0">
                <a:latin typeface="+mn-ea"/>
                <a:ea typeface="+mn-ea"/>
              </a:rPr>
              <a:t>64</a:t>
            </a:r>
            <a:r>
              <a:rPr lang="zh-CN" altLang="en-US" sz="2000" dirty="0">
                <a:latin typeface="+mn-ea"/>
                <a:ea typeface="+mn-ea"/>
              </a:rPr>
              <a:t>学时</a:t>
            </a:r>
            <a:endParaRPr lang="en-US" altLang="zh-CN" sz="2000" dirty="0">
              <a:latin typeface="+mn-ea"/>
              <a:ea typeface="+mn-ea"/>
            </a:endParaRPr>
          </a:p>
          <a:p>
            <a:pPr marL="800100" lvl="1" indent="-342900" algn="just" eaLnBrk="1">
              <a:spcBef>
                <a:spcPts val="1200"/>
              </a:spcBef>
              <a:spcAft>
                <a:spcPts val="0"/>
              </a:spcAft>
              <a:buClr>
                <a:schemeClr val="tx2"/>
              </a:buClr>
              <a:buFont typeface="Wingdings" panose="05000000000000000000" pitchFamily="2" charset="2"/>
              <a:buChar char="n"/>
            </a:pPr>
            <a:r>
              <a:rPr lang="zh-CN" altLang="en-US" sz="2000" dirty="0">
                <a:latin typeface="+mn-ea"/>
                <a:ea typeface="+mn-ea"/>
              </a:rPr>
              <a:t>形式：课堂讲授</a:t>
            </a:r>
          </a:p>
          <a:p>
            <a:pPr marL="342900" indent="-342900" algn="just" eaLnBrk="1">
              <a:spcBef>
                <a:spcPts val="1200"/>
              </a:spcBef>
              <a:spcAft>
                <a:spcPts val="0"/>
              </a:spcAft>
              <a:buClr>
                <a:schemeClr val="tx2"/>
              </a:buClr>
              <a:buFont typeface="Wingdings" panose="05000000000000000000" pitchFamily="2" charset="2"/>
              <a:buChar char="n"/>
            </a:pPr>
            <a:r>
              <a:rPr lang="zh-CN" altLang="en-US" sz="2000" dirty="0">
                <a:latin typeface="+mn-ea"/>
                <a:ea typeface="+mn-ea"/>
              </a:rPr>
              <a:t>期末考试：</a:t>
            </a:r>
          </a:p>
          <a:p>
            <a:pPr marL="800100" lvl="1" indent="-342900" algn="just" eaLnBrk="1">
              <a:spcBef>
                <a:spcPts val="1200"/>
              </a:spcBef>
              <a:spcAft>
                <a:spcPts val="0"/>
              </a:spcAft>
              <a:buClr>
                <a:schemeClr val="tx2"/>
              </a:buClr>
              <a:buFont typeface="Wingdings" panose="05000000000000000000" pitchFamily="2" charset="2"/>
              <a:buChar char="n"/>
            </a:pPr>
            <a:r>
              <a:rPr lang="zh-CN" altLang="en-US" sz="2000" dirty="0">
                <a:latin typeface="+mn-ea"/>
                <a:ea typeface="+mn-ea"/>
              </a:rPr>
              <a:t>闭卷考试：占</a:t>
            </a:r>
            <a:r>
              <a:rPr lang="en-US" altLang="zh-CN" sz="2000" dirty="0">
                <a:latin typeface="+mn-ea"/>
                <a:ea typeface="+mn-ea"/>
              </a:rPr>
              <a:t>60%</a:t>
            </a:r>
            <a:r>
              <a:rPr lang="zh-CN" altLang="en-US" sz="2000" dirty="0">
                <a:latin typeface="+mn-ea"/>
                <a:ea typeface="+mn-ea"/>
              </a:rPr>
              <a:t>，按</a:t>
            </a:r>
            <a:r>
              <a:rPr lang="en-US" altLang="zh-CN" sz="2000" dirty="0">
                <a:latin typeface="+mn-ea"/>
                <a:ea typeface="+mn-ea"/>
              </a:rPr>
              <a:t>100</a:t>
            </a:r>
            <a:r>
              <a:rPr lang="zh-CN" altLang="en-US" sz="2000" dirty="0">
                <a:latin typeface="+mn-ea"/>
                <a:ea typeface="+mn-ea"/>
              </a:rPr>
              <a:t>分出题：</a:t>
            </a:r>
            <a:endParaRPr lang="en-US" altLang="zh-CN" sz="2000" dirty="0">
              <a:latin typeface="+mn-ea"/>
              <a:ea typeface="+mn-ea"/>
            </a:endParaRPr>
          </a:p>
          <a:p>
            <a:pPr marL="1257300" lvl="2" indent="-342900" algn="just" eaLnBrk="1">
              <a:spcBef>
                <a:spcPts val="1200"/>
              </a:spcBef>
              <a:spcAft>
                <a:spcPts val="0"/>
              </a:spcAft>
              <a:buClr>
                <a:schemeClr val="tx2"/>
              </a:buClr>
              <a:buFont typeface="Wingdings" panose="05000000000000000000" pitchFamily="2" charset="2"/>
              <a:buChar char="n"/>
            </a:pPr>
            <a:r>
              <a:rPr lang="zh-CN" altLang="en-US" sz="2000" dirty="0">
                <a:latin typeface="+mn-ea"/>
                <a:ea typeface="+mn-ea"/>
              </a:rPr>
              <a:t>判断题：</a:t>
            </a:r>
            <a:r>
              <a:rPr lang="en-US" altLang="zh-CN" sz="2000" dirty="0">
                <a:latin typeface="+mn-ea"/>
                <a:ea typeface="+mn-ea"/>
              </a:rPr>
              <a:t>10</a:t>
            </a:r>
            <a:r>
              <a:rPr lang="zh-CN" altLang="en-US" sz="2000" dirty="0">
                <a:latin typeface="+mn-ea"/>
                <a:ea typeface="+mn-ea"/>
              </a:rPr>
              <a:t>道，</a:t>
            </a:r>
            <a:r>
              <a:rPr lang="en-US" altLang="zh-CN" sz="2000" dirty="0">
                <a:latin typeface="+mn-ea"/>
                <a:ea typeface="+mn-ea"/>
              </a:rPr>
              <a:t>20</a:t>
            </a:r>
            <a:r>
              <a:rPr lang="zh-CN" altLang="en-US" sz="2000" dirty="0">
                <a:latin typeface="+mn-ea"/>
                <a:ea typeface="+mn-ea"/>
              </a:rPr>
              <a:t>分</a:t>
            </a:r>
            <a:endParaRPr lang="en-US" altLang="zh-CN" sz="2000" dirty="0">
              <a:latin typeface="+mn-ea"/>
              <a:ea typeface="+mn-ea"/>
            </a:endParaRPr>
          </a:p>
          <a:p>
            <a:pPr marL="1257300" lvl="2" indent="-342900" algn="just" eaLnBrk="1">
              <a:spcBef>
                <a:spcPts val="1200"/>
              </a:spcBef>
              <a:spcAft>
                <a:spcPts val="0"/>
              </a:spcAft>
              <a:buClr>
                <a:schemeClr val="tx2"/>
              </a:buClr>
              <a:buFont typeface="Wingdings" panose="05000000000000000000" pitchFamily="2" charset="2"/>
              <a:buChar char="n"/>
            </a:pPr>
            <a:r>
              <a:rPr lang="zh-CN" altLang="en-US" sz="2000" dirty="0">
                <a:latin typeface="+mn-ea"/>
                <a:ea typeface="+mn-ea"/>
              </a:rPr>
              <a:t>选择题：</a:t>
            </a:r>
            <a:r>
              <a:rPr lang="en-US" altLang="zh-CN" sz="2000" dirty="0">
                <a:latin typeface="+mn-ea"/>
                <a:ea typeface="+mn-ea"/>
              </a:rPr>
              <a:t>5</a:t>
            </a:r>
            <a:r>
              <a:rPr lang="zh-CN" altLang="en-US" sz="2000" dirty="0">
                <a:latin typeface="+mn-ea"/>
                <a:ea typeface="+mn-ea"/>
              </a:rPr>
              <a:t>道，</a:t>
            </a:r>
            <a:r>
              <a:rPr lang="en-US" altLang="zh-CN" sz="2000" dirty="0">
                <a:latin typeface="+mn-ea"/>
                <a:ea typeface="+mn-ea"/>
              </a:rPr>
              <a:t>10</a:t>
            </a:r>
            <a:r>
              <a:rPr lang="zh-CN" altLang="en-US" sz="2000" dirty="0">
                <a:latin typeface="+mn-ea"/>
                <a:ea typeface="+mn-ea"/>
              </a:rPr>
              <a:t>分</a:t>
            </a:r>
            <a:endParaRPr lang="en-US" altLang="zh-CN" sz="2000" dirty="0">
              <a:latin typeface="+mn-ea"/>
              <a:ea typeface="+mn-ea"/>
            </a:endParaRPr>
          </a:p>
          <a:p>
            <a:pPr marL="1257300" lvl="2" indent="-342900" algn="just" eaLnBrk="1">
              <a:spcBef>
                <a:spcPts val="1200"/>
              </a:spcBef>
              <a:spcAft>
                <a:spcPts val="0"/>
              </a:spcAft>
              <a:buClr>
                <a:schemeClr val="tx2"/>
              </a:buClr>
              <a:buFont typeface="Wingdings" panose="05000000000000000000" pitchFamily="2" charset="2"/>
              <a:buChar char="n"/>
            </a:pPr>
            <a:r>
              <a:rPr lang="zh-CN" altLang="en-US" sz="2000" dirty="0">
                <a:latin typeface="+mn-ea"/>
                <a:ea typeface="+mn-ea"/>
              </a:rPr>
              <a:t>简答题：</a:t>
            </a:r>
            <a:r>
              <a:rPr lang="en-US" altLang="zh-CN" sz="2000" dirty="0">
                <a:latin typeface="+mn-ea"/>
                <a:ea typeface="+mn-ea"/>
              </a:rPr>
              <a:t>7</a:t>
            </a:r>
            <a:r>
              <a:rPr lang="zh-CN" altLang="en-US" sz="2000" dirty="0">
                <a:latin typeface="+mn-ea"/>
                <a:ea typeface="+mn-ea"/>
              </a:rPr>
              <a:t>道，</a:t>
            </a:r>
            <a:r>
              <a:rPr lang="en-US" altLang="zh-CN" sz="2000" dirty="0">
                <a:latin typeface="+mn-ea"/>
                <a:ea typeface="+mn-ea"/>
              </a:rPr>
              <a:t>70</a:t>
            </a:r>
            <a:r>
              <a:rPr lang="zh-CN" altLang="en-US" sz="2000" dirty="0">
                <a:latin typeface="+mn-ea"/>
                <a:ea typeface="+mn-ea"/>
              </a:rPr>
              <a:t>分</a:t>
            </a:r>
          </a:p>
          <a:p>
            <a:pPr marL="800100" lvl="1" indent="-342900" algn="just" eaLnBrk="1">
              <a:spcBef>
                <a:spcPts val="1200"/>
              </a:spcBef>
              <a:spcAft>
                <a:spcPts val="0"/>
              </a:spcAft>
              <a:buClr>
                <a:schemeClr val="tx2"/>
              </a:buClr>
              <a:buFont typeface="Wingdings" panose="05000000000000000000" pitchFamily="2" charset="2"/>
              <a:buChar char="n"/>
            </a:pPr>
            <a:r>
              <a:rPr lang="zh-CN" altLang="en-US" sz="2000" dirty="0">
                <a:latin typeface="+mn-ea"/>
                <a:ea typeface="+mn-ea"/>
              </a:rPr>
              <a:t>平时成绩：占</a:t>
            </a:r>
            <a:r>
              <a:rPr lang="en-US" altLang="zh-CN" sz="2000" dirty="0">
                <a:latin typeface="+mn-ea"/>
                <a:ea typeface="+mn-ea"/>
              </a:rPr>
              <a:t>40%</a:t>
            </a:r>
          </a:p>
        </p:txBody>
      </p:sp>
    </p:spTree>
    <p:extLst>
      <p:ext uri="{BB962C8B-B14F-4D97-AF65-F5344CB8AC3E}">
        <p14:creationId xmlns:p14="http://schemas.microsoft.com/office/powerpoint/2010/main" val="2911268786"/>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勒索病毒</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5" y="1104435"/>
            <a:ext cx="11337881" cy="1154162"/>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en-US" altLang="zh-CN" dirty="0">
                <a:latin typeface="+mn-ea"/>
                <a:ea typeface="+mn-ea"/>
              </a:rPr>
              <a:t>2017</a:t>
            </a:r>
            <a:r>
              <a:rPr lang="zh-CN" altLang="en-US" dirty="0">
                <a:latin typeface="+mn-ea"/>
                <a:ea typeface="+mn-ea"/>
              </a:rPr>
              <a:t>年</a:t>
            </a:r>
            <a:r>
              <a:rPr lang="en-US" altLang="zh-CN" dirty="0">
                <a:latin typeface="+mn-ea"/>
                <a:ea typeface="+mn-ea"/>
              </a:rPr>
              <a:t>5</a:t>
            </a:r>
            <a:r>
              <a:rPr lang="zh-CN" altLang="en-US" dirty="0">
                <a:latin typeface="+mn-ea"/>
                <a:ea typeface="+mn-ea"/>
              </a:rPr>
              <a:t>月</a:t>
            </a:r>
            <a:r>
              <a:rPr lang="en-US" altLang="zh-CN" dirty="0">
                <a:latin typeface="+mn-ea"/>
                <a:ea typeface="+mn-ea"/>
              </a:rPr>
              <a:t>12</a:t>
            </a:r>
            <a:r>
              <a:rPr lang="zh-CN" altLang="en-US" dirty="0">
                <a:latin typeface="+mn-ea"/>
                <a:ea typeface="+mn-ea"/>
              </a:rPr>
              <a:t>日，</a:t>
            </a:r>
            <a:r>
              <a:rPr lang="en-US" altLang="zh-CN" b="1" dirty="0">
                <a:solidFill>
                  <a:srgbClr val="C00000"/>
                </a:solidFill>
                <a:latin typeface="+mn-ea"/>
                <a:ea typeface="+mn-ea"/>
              </a:rPr>
              <a:t>WannaCry</a:t>
            </a:r>
            <a:r>
              <a:rPr lang="zh-CN" altLang="en-US" b="1" dirty="0">
                <a:solidFill>
                  <a:srgbClr val="C00000"/>
                </a:solidFill>
                <a:latin typeface="+mn-ea"/>
                <a:ea typeface="+mn-ea"/>
              </a:rPr>
              <a:t>病毒</a:t>
            </a:r>
            <a:r>
              <a:rPr lang="zh-CN" altLang="en-US" dirty="0">
                <a:latin typeface="+mn-ea"/>
                <a:ea typeface="+mn-ea"/>
              </a:rPr>
              <a:t>爆发，大量重要</a:t>
            </a:r>
            <a:r>
              <a:rPr lang="zh-CN" altLang="en-US" b="1" dirty="0">
                <a:solidFill>
                  <a:srgbClr val="C00000"/>
                </a:solidFill>
                <a:latin typeface="+mn-ea"/>
                <a:ea typeface="+mn-ea"/>
              </a:rPr>
              <a:t>文档文件被加密</a:t>
            </a:r>
            <a:r>
              <a:rPr lang="zh-CN" altLang="en-US" dirty="0">
                <a:latin typeface="+mn-ea"/>
                <a:ea typeface="+mn-ea"/>
              </a:rPr>
              <a:t>，使用的算法为</a:t>
            </a:r>
            <a:r>
              <a:rPr lang="en-US" altLang="zh-CN" dirty="0">
                <a:latin typeface="+mn-ea"/>
                <a:ea typeface="+mn-ea"/>
              </a:rPr>
              <a:t>AES-128</a:t>
            </a:r>
            <a:r>
              <a:rPr lang="zh-CN" altLang="en-US" dirty="0">
                <a:latin typeface="+mn-ea"/>
                <a:ea typeface="+mn-ea"/>
              </a:rPr>
              <a:t>，加密文件内容以“</a:t>
            </a:r>
            <a:r>
              <a:rPr lang="en-US" altLang="zh-CN" dirty="0">
                <a:latin typeface="+mn-ea"/>
                <a:ea typeface="+mn-ea"/>
              </a:rPr>
              <a:t>WANACRY!”</a:t>
            </a:r>
            <a:r>
              <a:rPr lang="zh-CN" altLang="en-US" dirty="0">
                <a:latin typeface="+mn-ea"/>
                <a:ea typeface="+mn-ea"/>
              </a:rPr>
              <a:t>开头，文件后缀名统一改成“</a:t>
            </a:r>
            <a:r>
              <a:rPr lang="en-US" altLang="zh-CN" dirty="0">
                <a:latin typeface="+mn-ea"/>
                <a:ea typeface="+mn-ea"/>
              </a:rPr>
              <a:t>.WNCRY”</a:t>
            </a:r>
            <a:r>
              <a:rPr lang="zh-CN" altLang="en-US" dirty="0">
                <a:latin typeface="+mn-ea"/>
                <a:ea typeface="+mn-ea"/>
              </a:rPr>
              <a:t>，弹出界面，要求支付高额赎金</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en-US" altLang="zh-CN" dirty="0">
                <a:latin typeface="+mn-ea"/>
                <a:ea typeface="+mn-ea"/>
              </a:rPr>
              <a:t>WannaCry</a:t>
            </a:r>
            <a:r>
              <a:rPr lang="zh-CN" altLang="en-US" dirty="0">
                <a:latin typeface="+mn-ea"/>
                <a:ea typeface="+mn-ea"/>
              </a:rPr>
              <a:t>爆发后，比特币汇率从不到</a:t>
            </a:r>
            <a:r>
              <a:rPr lang="en-US" altLang="zh-CN" dirty="0">
                <a:latin typeface="+mn-ea"/>
                <a:ea typeface="+mn-ea"/>
              </a:rPr>
              <a:t>1</a:t>
            </a:r>
            <a:r>
              <a:rPr lang="zh-CN" altLang="en-US" dirty="0">
                <a:latin typeface="+mn-ea"/>
                <a:ea typeface="+mn-ea"/>
              </a:rPr>
              <a:t>万疯涨到</a:t>
            </a:r>
            <a:r>
              <a:rPr lang="en-US" altLang="zh-CN" dirty="0">
                <a:latin typeface="+mn-ea"/>
                <a:ea typeface="+mn-ea"/>
              </a:rPr>
              <a:t>10</a:t>
            </a:r>
            <a:r>
              <a:rPr lang="zh-CN" altLang="en-US" dirty="0">
                <a:latin typeface="+mn-ea"/>
                <a:ea typeface="+mn-ea"/>
              </a:rPr>
              <a:t>万</a:t>
            </a:r>
            <a:r>
              <a:rPr lang="en-US" altLang="zh-CN" dirty="0">
                <a:latin typeface="+mn-ea"/>
                <a:ea typeface="+mn-ea"/>
              </a:rPr>
              <a:t>RMB</a:t>
            </a:r>
          </a:p>
        </p:txBody>
      </p:sp>
      <p:pic>
        <p:nvPicPr>
          <p:cNvPr id="3" name="图片 2">
            <a:extLst>
              <a:ext uri="{FF2B5EF4-FFF2-40B4-BE49-F238E27FC236}">
                <a16:creationId xmlns:a16="http://schemas.microsoft.com/office/drawing/2014/main" id="{69AC2A46-943F-D7FE-FF5E-2371F701A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558" y="2409279"/>
            <a:ext cx="5908242" cy="3237718"/>
          </a:xfrm>
          <a:prstGeom prst="rect">
            <a:avLst/>
          </a:prstGeom>
        </p:spPr>
      </p:pic>
      <p:pic>
        <p:nvPicPr>
          <p:cNvPr id="4" name="图片 3">
            <a:extLst>
              <a:ext uri="{FF2B5EF4-FFF2-40B4-BE49-F238E27FC236}">
                <a16:creationId xmlns:a16="http://schemas.microsoft.com/office/drawing/2014/main" id="{BA3D95ED-1BBC-1595-8FE0-DEA33520C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27" y="2394897"/>
            <a:ext cx="4692318" cy="3244995"/>
          </a:xfrm>
          <a:prstGeom prst="rect">
            <a:avLst/>
          </a:prstGeom>
        </p:spPr>
      </p:pic>
      <p:sp>
        <p:nvSpPr>
          <p:cNvPr id="5" name="矩形 4">
            <a:extLst>
              <a:ext uri="{FF2B5EF4-FFF2-40B4-BE49-F238E27FC236}">
                <a16:creationId xmlns:a16="http://schemas.microsoft.com/office/drawing/2014/main" id="{064D328D-EB64-E218-28C5-F9A020F69383}"/>
              </a:ext>
            </a:extLst>
          </p:cNvPr>
          <p:cNvSpPr/>
          <p:nvPr/>
        </p:nvSpPr>
        <p:spPr>
          <a:xfrm>
            <a:off x="6575050" y="5709427"/>
            <a:ext cx="4131259" cy="369332"/>
          </a:xfrm>
          <a:prstGeom prst="rect">
            <a:avLst/>
          </a:prstGeom>
        </p:spPr>
        <p:txBody>
          <a:bodyPr wrap="none">
            <a:spAutoFit/>
          </a:bodyPr>
          <a:lstStyle/>
          <a:p>
            <a:pPr algn="ctr"/>
            <a:r>
              <a:rPr kumimoji="1" lang="en-US" altLang="zh-CN" b="1" dirty="0">
                <a:solidFill>
                  <a:schemeClr val="accent1"/>
                </a:solidFill>
                <a:ea typeface="Heiti SC Light" charset="-122"/>
              </a:rPr>
              <a:t>WannaCry</a:t>
            </a:r>
            <a:r>
              <a:rPr kumimoji="1" lang="zh-CN" altLang="en-US" b="1" dirty="0">
                <a:solidFill>
                  <a:schemeClr val="accent1"/>
                </a:solidFill>
                <a:ea typeface="Heiti SC Light" charset="-122"/>
              </a:rPr>
              <a:t>勒索病毒造成的影响示意图</a:t>
            </a:r>
          </a:p>
        </p:txBody>
      </p:sp>
      <p:sp>
        <p:nvSpPr>
          <p:cNvPr id="6" name="矩形 5">
            <a:extLst>
              <a:ext uri="{FF2B5EF4-FFF2-40B4-BE49-F238E27FC236}">
                <a16:creationId xmlns:a16="http://schemas.microsoft.com/office/drawing/2014/main" id="{5BFF3144-390F-E2AB-D05A-B67F2D45BB8B}"/>
              </a:ext>
            </a:extLst>
          </p:cNvPr>
          <p:cNvSpPr/>
          <p:nvPr/>
        </p:nvSpPr>
        <p:spPr>
          <a:xfrm>
            <a:off x="1535953" y="5709427"/>
            <a:ext cx="2746266" cy="369332"/>
          </a:xfrm>
          <a:prstGeom prst="rect">
            <a:avLst/>
          </a:prstGeom>
        </p:spPr>
        <p:txBody>
          <a:bodyPr wrap="none">
            <a:spAutoFit/>
          </a:bodyPr>
          <a:lstStyle/>
          <a:p>
            <a:pPr algn="ctr"/>
            <a:r>
              <a:rPr kumimoji="1" lang="en-US" altLang="zh-CN" b="1" dirty="0">
                <a:solidFill>
                  <a:schemeClr val="accent1"/>
                </a:solidFill>
                <a:ea typeface="Heiti SC Light" charset="-122"/>
              </a:rPr>
              <a:t>WannaCry</a:t>
            </a:r>
            <a:r>
              <a:rPr kumimoji="1" lang="zh-CN" altLang="en-US" b="1" dirty="0">
                <a:solidFill>
                  <a:schemeClr val="accent1"/>
                </a:solidFill>
                <a:ea typeface="Heiti SC Light" charset="-122"/>
              </a:rPr>
              <a:t>勒索病毒界面</a:t>
            </a:r>
          </a:p>
        </p:txBody>
      </p:sp>
    </p:spTree>
    <p:extLst>
      <p:ext uri="{BB962C8B-B14F-4D97-AF65-F5344CB8AC3E}">
        <p14:creationId xmlns:p14="http://schemas.microsoft.com/office/powerpoint/2010/main" val="1353361709"/>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生成伪随机数</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5" y="1104435"/>
            <a:ext cx="11337881" cy="2523768"/>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用</a:t>
            </a:r>
            <a:r>
              <a:rPr lang="en-US" altLang="zh-CN" dirty="0">
                <a:latin typeface="+mn-ea"/>
                <a:ea typeface="+mn-ea"/>
              </a:rPr>
              <a:t>AES</a:t>
            </a:r>
            <a:r>
              <a:rPr lang="zh-CN" altLang="en-US" dirty="0">
                <a:latin typeface="+mn-ea"/>
                <a:ea typeface="+mn-ea"/>
              </a:rPr>
              <a:t>、</a:t>
            </a:r>
            <a:r>
              <a:rPr lang="en-US" altLang="zh-CN" dirty="0">
                <a:latin typeface="+mn-ea"/>
                <a:ea typeface="+mn-ea"/>
              </a:rPr>
              <a:t>MD5</a:t>
            </a:r>
            <a:r>
              <a:rPr lang="zh-CN" altLang="en-US" dirty="0">
                <a:latin typeface="+mn-ea"/>
                <a:ea typeface="+mn-ea"/>
              </a:rPr>
              <a:t>等算法的输出结果作为随机数</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应用场景：</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游戏暴击概率</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人工智能，如生成遗传算法初始种群、聚类算法初始中心</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随机投点法计算圆周率</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其它特定算法，如快速排序、</a:t>
            </a:r>
            <a:r>
              <a:rPr lang="en-US" altLang="zh-CN" dirty="0">
                <a:latin typeface="+mn-ea"/>
                <a:ea typeface="+mn-ea"/>
              </a:rPr>
              <a:t>Miller-Rabin</a:t>
            </a:r>
            <a:r>
              <a:rPr lang="zh-CN" altLang="en-US" dirty="0">
                <a:latin typeface="+mn-ea"/>
                <a:ea typeface="+mn-ea"/>
              </a:rPr>
              <a:t>算法素判定</a:t>
            </a:r>
            <a:endParaRPr lang="en-US" altLang="zh-CN" dirty="0">
              <a:latin typeface="+mn-ea"/>
              <a:ea typeface="+mn-ea"/>
            </a:endParaRPr>
          </a:p>
        </p:txBody>
      </p:sp>
      <p:sp>
        <p:nvSpPr>
          <p:cNvPr id="5" name="矩形 4">
            <a:extLst>
              <a:ext uri="{FF2B5EF4-FFF2-40B4-BE49-F238E27FC236}">
                <a16:creationId xmlns:a16="http://schemas.microsoft.com/office/drawing/2014/main" id="{064D328D-EB64-E218-28C5-F9A020F69383}"/>
              </a:ext>
            </a:extLst>
          </p:cNvPr>
          <p:cNvSpPr/>
          <p:nvPr/>
        </p:nvSpPr>
        <p:spPr>
          <a:xfrm>
            <a:off x="7727924" y="5854567"/>
            <a:ext cx="2794355" cy="369332"/>
          </a:xfrm>
          <a:prstGeom prst="rect">
            <a:avLst/>
          </a:prstGeom>
        </p:spPr>
        <p:txBody>
          <a:bodyPr wrap="none">
            <a:spAutoFit/>
          </a:bodyPr>
          <a:lstStyle/>
          <a:p>
            <a:pPr algn="ctr"/>
            <a:r>
              <a:rPr kumimoji="1" lang="en-US" altLang="zh-CN" b="1" dirty="0">
                <a:solidFill>
                  <a:schemeClr val="accent1"/>
                </a:solidFill>
                <a:ea typeface="Heiti SC Light" charset="-122"/>
              </a:rPr>
              <a:t>K-means</a:t>
            </a:r>
            <a:r>
              <a:rPr kumimoji="1" lang="zh-CN" altLang="en-US" b="1" dirty="0">
                <a:solidFill>
                  <a:schemeClr val="accent1"/>
                </a:solidFill>
                <a:ea typeface="Heiti SC Light" charset="-122"/>
              </a:rPr>
              <a:t>聚类算法示意图</a:t>
            </a:r>
          </a:p>
        </p:txBody>
      </p:sp>
      <p:sp>
        <p:nvSpPr>
          <p:cNvPr id="6" name="矩形 5">
            <a:extLst>
              <a:ext uri="{FF2B5EF4-FFF2-40B4-BE49-F238E27FC236}">
                <a16:creationId xmlns:a16="http://schemas.microsoft.com/office/drawing/2014/main" id="{5BFF3144-390F-E2AB-D05A-B67F2D45BB8B}"/>
              </a:ext>
            </a:extLst>
          </p:cNvPr>
          <p:cNvSpPr/>
          <p:nvPr/>
        </p:nvSpPr>
        <p:spPr>
          <a:xfrm>
            <a:off x="2794704" y="5854567"/>
            <a:ext cx="2492991" cy="369332"/>
          </a:xfrm>
          <a:prstGeom prst="rect">
            <a:avLst/>
          </a:prstGeom>
        </p:spPr>
        <p:txBody>
          <a:bodyPr wrap="none">
            <a:spAutoFit/>
          </a:bodyPr>
          <a:lstStyle/>
          <a:p>
            <a:pPr algn="ctr"/>
            <a:r>
              <a:rPr kumimoji="1" lang="zh-CN" altLang="en-US" b="1" dirty="0">
                <a:solidFill>
                  <a:schemeClr val="accent1"/>
                </a:solidFill>
                <a:ea typeface="Heiti SC Light" charset="-122"/>
              </a:rPr>
              <a:t>随机投点法计算圆周率</a:t>
            </a:r>
          </a:p>
        </p:txBody>
      </p:sp>
      <p:pic>
        <p:nvPicPr>
          <p:cNvPr id="5122" name="Picture 2">
            <a:extLst>
              <a:ext uri="{FF2B5EF4-FFF2-40B4-BE49-F238E27FC236}">
                <a16:creationId xmlns:a16="http://schemas.microsoft.com/office/drawing/2014/main" id="{85C9591B-5823-3640-FD98-43F5B3764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9580" y="4097565"/>
            <a:ext cx="3865789" cy="17004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3549F9C-45B7-F512-4057-CD25E77B63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3727" y="3753000"/>
            <a:ext cx="2802740" cy="208575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85E9100D-71D8-01D5-A6CA-DE48888BD946}"/>
              </a:ext>
            </a:extLst>
          </p:cNvPr>
          <p:cNvSpPr/>
          <p:nvPr/>
        </p:nvSpPr>
        <p:spPr>
          <a:xfrm>
            <a:off x="7532355" y="3098688"/>
            <a:ext cx="3185487" cy="369332"/>
          </a:xfrm>
          <a:prstGeom prst="rect">
            <a:avLst/>
          </a:prstGeom>
        </p:spPr>
        <p:txBody>
          <a:bodyPr wrap="none">
            <a:spAutoFit/>
          </a:bodyPr>
          <a:lstStyle/>
          <a:p>
            <a:pPr algn="ctr"/>
            <a:r>
              <a:rPr kumimoji="1" lang="zh-CN" altLang="en-US" b="1" dirty="0">
                <a:solidFill>
                  <a:schemeClr val="accent1"/>
                </a:solidFill>
                <a:ea typeface="Heiti SC Light" charset="-122"/>
              </a:rPr>
              <a:t>游戏中常见随机元素</a:t>
            </a:r>
            <a:r>
              <a:rPr kumimoji="1" lang="en-US" altLang="zh-CN" b="1" dirty="0">
                <a:solidFill>
                  <a:schemeClr val="accent1"/>
                </a:solidFill>
                <a:ea typeface="Heiti SC Light" charset="-122"/>
              </a:rPr>
              <a:t>——</a:t>
            </a:r>
            <a:r>
              <a:rPr kumimoji="1" lang="zh-CN" altLang="en-US" b="1" dirty="0">
                <a:solidFill>
                  <a:schemeClr val="accent1"/>
                </a:solidFill>
                <a:ea typeface="Heiti SC Light" charset="-122"/>
              </a:rPr>
              <a:t>暴击</a:t>
            </a:r>
          </a:p>
        </p:txBody>
      </p:sp>
      <p:pic>
        <p:nvPicPr>
          <p:cNvPr id="13" name="图片 12">
            <a:extLst>
              <a:ext uri="{FF2B5EF4-FFF2-40B4-BE49-F238E27FC236}">
                <a16:creationId xmlns:a16="http://schemas.microsoft.com/office/drawing/2014/main" id="{BFCA70BB-BD7F-C2F6-3E3B-7B1FFDF6CF1A}"/>
              </a:ext>
            </a:extLst>
          </p:cNvPr>
          <p:cNvPicPr>
            <a:picLocks noChangeAspect="1"/>
          </p:cNvPicPr>
          <p:nvPr/>
        </p:nvPicPr>
        <p:blipFill>
          <a:blip r:embed="rId4"/>
          <a:stretch>
            <a:fillRect/>
          </a:stretch>
        </p:blipFill>
        <p:spPr>
          <a:xfrm>
            <a:off x="7826914" y="1333634"/>
            <a:ext cx="2596368" cy="1726968"/>
          </a:xfrm>
          <a:prstGeom prst="rect">
            <a:avLst/>
          </a:prstGeom>
        </p:spPr>
      </p:pic>
    </p:spTree>
    <p:extLst>
      <p:ext uri="{BB962C8B-B14F-4D97-AF65-F5344CB8AC3E}">
        <p14:creationId xmlns:p14="http://schemas.microsoft.com/office/powerpoint/2010/main" val="3344036035"/>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6A65F-2E0C-F77D-3E18-3E99D9B11136}"/>
              </a:ext>
            </a:extLst>
          </p:cNvPr>
          <p:cNvSpPr>
            <a:spLocks noGrp="1"/>
          </p:cNvSpPr>
          <p:nvPr>
            <p:ph type="title"/>
          </p:nvPr>
        </p:nvSpPr>
        <p:spPr/>
        <p:txBody>
          <a:bodyPr/>
          <a:lstStyle/>
          <a:p>
            <a:r>
              <a:rPr lang="zh-CN" altLang="en-US" dirty="0"/>
              <a:t>混淆病毒程序</a:t>
            </a:r>
            <a:r>
              <a:rPr lang="en-US" altLang="zh-CN" dirty="0"/>
              <a:t>/</a:t>
            </a:r>
            <a:r>
              <a:rPr lang="zh-CN" altLang="en-US" dirty="0"/>
              <a:t>网络攻击数据包</a:t>
            </a:r>
          </a:p>
        </p:txBody>
      </p:sp>
      <p:sp>
        <p:nvSpPr>
          <p:cNvPr id="3" name="文本框 2">
            <a:extLst>
              <a:ext uri="{FF2B5EF4-FFF2-40B4-BE49-F238E27FC236}">
                <a16:creationId xmlns:a16="http://schemas.microsoft.com/office/drawing/2014/main" id="{F04AFE0A-9FF7-5CB5-9A7E-84F54CB037D8}"/>
              </a:ext>
            </a:extLst>
          </p:cNvPr>
          <p:cNvSpPr txBox="1"/>
          <p:nvPr/>
        </p:nvSpPr>
        <p:spPr>
          <a:xfrm>
            <a:off x="444815" y="1104435"/>
            <a:ext cx="11337881" cy="1631216"/>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病毒会将自身代码</a:t>
            </a:r>
            <a:r>
              <a:rPr lang="zh-CN" altLang="en-US" sz="2000" b="1" dirty="0">
                <a:solidFill>
                  <a:srgbClr val="C00000"/>
                </a:solidFill>
                <a:latin typeface="+mn-ea"/>
                <a:ea typeface="+mn-ea"/>
              </a:rPr>
              <a:t>加密后封装成新的可执行文件</a:t>
            </a:r>
            <a:r>
              <a:rPr lang="zh-CN" altLang="en-US" sz="2000" dirty="0">
                <a:latin typeface="+mn-ea"/>
                <a:ea typeface="+mn-ea"/>
              </a:rPr>
              <a:t>并存储于硬盘上，当执行病毒代码时，需先解密后执行</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黑客发动网络攻击时，会采用</a:t>
            </a:r>
            <a:r>
              <a:rPr lang="en-US" altLang="zh-CN" sz="2000" b="1" dirty="0">
                <a:solidFill>
                  <a:srgbClr val="C00000"/>
                </a:solidFill>
                <a:latin typeface="+mn-ea"/>
                <a:ea typeface="+mn-ea"/>
              </a:rPr>
              <a:t>HTTPS</a:t>
            </a:r>
            <a:r>
              <a:rPr lang="zh-CN" altLang="en-US" sz="2000" b="1" dirty="0">
                <a:solidFill>
                  <a:srgbClr val="C00000"/>
                </a:solidFill>
                <a:latin typeface="+mn-ea"/>
                <a:ea typeface="+mn-ea"/>
              </a:rPr>
              <a:t>加密流量</a:t>
            </a:r>
            <a:r>
              <a:rPr lang="zh-CN" altLang="en-US" sz="2000" dirty="0">
                <a:latin typeface="+mn-ea"/>
                <a:ea typeface="+mn-ea"/>
              </a:rPr>
              <a:t>的方式实施</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用途：</a:t>
            </a:r>
            <a:r>
              <a:rPr lang="zh-CN" altLang="en-US" sz="2000" b="1" dirty="0">
                <a:solidFill>
                  <a:srgbClr val="C00000"/>
                </a:solidFill>
                <a:latin typeface="+mn-ea"/>
                <a:ea typeface="+mn-ea"/>
              </a:rPr>
              <a:t>隐藏病毒特征</a:t>
            </a:r>
            <a:r>
              <a:rPr lang="en-US" altLang="zh-CN" sz="2000" b="1" dirty="0">
                <a:solidFill>
                  <a:srgbClr val="C00000"/>
                </a:solidFill>
                <a:latin typeface="+mn-ea"/>
                <a:ea typeface="+mn-ea"/>
              </a:rPr>
              <a:t>/</a:t>
            </a:r>
            <a:r>
              <a:rPr lang="zh-CN" altLang="en-US" sz="2000" b="1" dirty="0">
                <a:solidFill>
                  <a:srgbClr val="C00000"/>
                </a:solidFill>
                <a:latin typeface="+mn-ea"/>
                <a:ea typeface="+mn-ea"/>
              </a:rPr>
              <a:t>数据包来源</a:t>
            </a:r>
            <a:r>
              <a:rPr lang="zh-CN" altLang="en-US" sz="2000" dirty="0">
                <a:latin typeface="+mn-ea"/>
                <a:ea typeface="+mn-ea"/>
              </a:rPr>
              <a:t>，躲避杀毒软件、网络警察</a:t>
            </a:r>
            <a:endParaRPr lang="en-US" altLang="zh-CN" sz="2000" dirty="0">
              <a:latin typeface="+mn-ea"/>
              <a:ea typeface="+mn-ea"/>
            </a:endParaRPr>
          </a:p>
        </p:txBody>
      </p:sp>
      <p:pic>
        <p:nvPicPr>
          <p:cNvPr id="7" name="图片 6">
            <a:extLst>
              <a:ext uri="{FF2B5EF4-FFF2-40B4-BE49-F238E27FC236}">
                <a16:creationId xmlns:a16="http://schemas.microsoft.com/office/drawing/2014/main" id="{55AE45CF-0404-D52A-CCFF-4DED98A3A3CD}"/>
              </a:ext>
            </a:extLst>
          </p:cNvPr>
          <p:cNvPicPr>
            <a:picLocks noChangeAspect="1"/>
          </p:cNvPicPr>
          <p:nvPr/>
        </p:nvPicPr>
        <p:blipFill>
          <a:blip r:embed="rId2"/>
          <a:stretch>
            <a:fillRect/>
          </a:stretch>
        </p:blipFill>
        <p:spPr>
          <a:xfrm>
            <a:off x="1399719" y="3003797"/>
            <a:ext cx="4825093" cy="3086100"/>
          </a:xfrm>
          <a:prstGeom prst="rect">
            <a:avLst/>
          </a:prstGeom>
        </p:spPr>
      </p:pic>
      <p:pic>
        <p:nvPicPr>
          <p:cNvPr id="12" name="图片 11">
            <a:extLst>
              <a:ext uri="{FF2B5EF4-FFF2-40B4-BE49-F238E27FC236}">
                <a16:creationId xmlns:a16="http://schemas.microsoft.com/office/drawing/2014/main" id="{635D09B6-D4D3-8535-0BEE-5DAFE0F14385}"/>
              </a:ext>
            </a:extLst>
          </p:cNvPr>
          <p:cNvPicPr>
            <a:picLocks noChangeAspect="1"/>
          </p:cNvPicPr>
          <p:nvPr/>
        </p:nvPicPr>
        <p:blipFill>
          <a:blip r:embed="rId3"/>
          <a:stretch>
            <a:fillRect/>
          </a:stretch>
        </p:blipFill>
        <p:spPr>
          <a:xfrm>
            <a:off x="7179830" y="3053982"/>
            <a:ext cx="3420341" cy="3203864"/>
          </a:xfrm>
          <a:prstGeom prst="rect">
            <a:avLst/>
          </a:prstGeom>
        </p:spPr>
      </p:pic>
    </p:spTree>
    <p:extLst>
      <p:ext uri="{BB962C8B-B14F-4D97-AF65-F5344CB8AC3E}">
        <p14:creationId xmlns:p14="http://schemas.microsoft.com/office/powerpoint/2010/main" val="58073254"/>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制作游戏</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5" y="1036120"/>
            <a:ext cx="11337881" cy="2492990"/>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密码学游戏</a:t>
            </a:r>
            <a:r>
              <a:rPr lang="en-US" altLang="zh-CN" dirty="0">
                <a:latin typeface="+mn-ea"/>
                <a:ea typeface="+mn-ea"/>
              </a:rPr>
              <a:t>——</a:t>
            </a:r>
            <a:r>
              <a:rPr lang="en-US" altLang="zh-CN" b="1" dirty="0">
                <a:solidFill>
                  <a:srgbClr val="C00000"/>
                </a:solidFill>
                <a:latin typeface="+mn-ea"/>
                <a:ea typeface="+mn-ea"/>
              </a:rPr>
              <a:t>Cypher</a:t>
            </a:r>
          </a:p>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网友评价：这个游戏成功让我的脑袋掉了很多毛，活跃起来！我觉得这个游戏是一个很棒的教学游戏，它非常努力地向玩家展示密码学的发展历程，角色等等。假如你对密码学一点都不懂，你就不得不“强迫”去学习游戏中的相关知识</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网友评价：从简单的转换到</a:t>
            </a:r>
            <a:r>
              <a:rPr lang="en-US" altLang="zh-CN" dirty="0" err="1">
                <a:latin typeface="+mn-ea"/>
                <a:ea typeface="+mn-ea"/>
              </a:rPr>
              <a:t>Enniger</a:t>
            </a:r>
            <a:r>
              <a:rPr lang="zh-CN" altLang="en-US" dirty="0">
                <a:latin typeface="+mn-ea"/>
                <a:ea typeface="+mn-ea"/>
              </a:rPr>
              <a:t>编码，从人工加密到电子加密，各种游戏谜题层出不穷，这些游戏总能让你眼前一亮。要解决难题，查资料、查字典是人们的家常便饭，解谜的过程也绝不只是动笔的事，到了挑战关更是群魔乱舞什么都有，绝对可以满足硬核玩家的需要</a:t>
            </a:r>
            <a:endParaRPr lang="en-US" altLang="zh-CN" dirty="0">
              <a:latin typeface="+mn-ea"/>
              <a:ea typeface="+mn-ea"/>
            </a:endParaRPr>
          </a:p>
        </p:txBody>
      </p:sp>
      <p:sp>
        <p:nvSpPr>
          <p:cNvPr id="5" name="矩形 4">
            <a:extLst>
              <a:ext uri="{FF2B5EF4-FFF2-40B4-BE49-F238E27FC236}">
                <a16:creationId xmlns:a16="http://schemas.microsoft.com/office/drawing/2014/main" id="{064D328D-EB64-E218-28C5-F9A020F69383}"/>
              </a:ext>
            </a:extLst>
          </p:cNvPr>
          <p:cNvSpPr/>
          <p:nvPr/>
        </p:nvSpPr>
        <p:spPr>
          <a:xfrm>
            <a:off x="7608986" y="5861827"/>
            <a:ext cx="2063385" cy="369332"/>
          </a:xfrm>
          <a:prstGeom prst="rect">
            <a:avLst/>
          </a:prstGeom>
        </p:spPr>
        <p:txBody>
          <a:bodyPr wrap="none">
            <a:spAutoFit/>
          </a:bodyPr>
          <a:lstStyle/>
          <a:p>
            <a:pPr algn="ctr"/>
            <a:r>
              <a:rPr kumimoji="1" lang="en-US" altLang="zh-CN" b="1" dirty="0">
                <a:solidFill>
                  <a:schemeClr val="accent1"/>
                </a:solidFill>
                <a:ea typeface="Heiti SC Light" charset="-122"/>
              </a:rPr>
              <a:t>Cypher</a:t>
            </a:r>
            <a:r>
              <a:rPr kumimoji="1" lang="zh-CN" altLang="en-US" b="1" dirty="0">
                <a:solidFill>
                  <a:schemeClr val="accent1"/>
                </a:solidFill>
                <a:ea typeface="Heiti SC Light" charset="-122"/>
              </a:rPr>
              <a:t>游戏界面</a:t>
            </a:r>
            <a:r>
              <a:rPr kumimoji="1" lang="en-US" altLang="zh-CN" b="1" dirty="0">
                <a:solidFill>
                  <a:schemeClr val="accent1"/>
                </a:solidFill>
                <a:ea typeface="Heiti SC Light" charset="-122"/>
              </a:rPr>
              <a:t>2</a:t>
            </a:r>
            <a:endParaRPr kumimoji="1" lang="zh-CN" altLang="en-US" b="1" dirty="0">
              <a:solidFill>
                <a:schemeClr val="accent1"/>
              </a:solidFill>
              <a:ea typeface="Heiti SC Light" charset="-122"/>
            </a:endParaRPr>
          </a:p>
        </p:txBody>
      </p:sp>
      <p:sp>
        <p:nvSpPr>
          <p:cNvPr id="6" name="矩形 5">
            <a:extLst>
              <a:ext uri="{FF2B5EF4-FFF2-40B4-BE49-F238E27FC236}">
                <a16:creationId xmlns:a16="http://schemas.microsoft.com/office/drawing/2014/main" id="{5BFF3144-390F-E2AB-D05A-B67F2D45BB8B}"/>
              </a:ext>
            </a:extLst>
          </p:cNvPr>
          <p:cNvSpPr/>
          <p:nvPr/>
        </p:nvSpPr>
        <p:spPr>
          <a:xfrm>
            <a:off x="2482934" y="5861827"/>
            <a:ext cx="2063385" cy="369332"/>
          </a:xfrm>
          <a:prstGeom prst="rect">
            <a:avLst/>
          </a:prstGeom>
        </p:spPr>
        <p:txBody>
          <a:bodyPr wrap="none">
            <a:spAutoFit/>
          </a:bodyPr>
          <a:lstStyle/>
          <a:p>
            <a:pPr algn="ctr"/>
            <a:r>
              <a:rPr kumimoji="1" lang="en-US" altLang="zh-CN" b="1" dirty="0">
                <a:solidFill>
                  <a:schemeClr val="accent1"/>
                </a:solidFill>
                <a:ea typeface="Heiti SC Light" charset="-122"/>
              </a:rPr>
              <a:t>Cypher</a:t>
            </a:r>
            <a:r>
              <a:rPr kumimoji="1" lang="zh-CN" altLang="en-US" b="1" dirty="0">
                <a:solidFill>
                  <a:schemeClr val="accent1"/>
                </a:solidFill>
                <a:ea typeface="Heiti SC Light" charset="-122"/>
              </a:rPr>
              <a:t>游戏界面</a:t>
            </a:r>
            <a:r>
              <a:rPr kumimoji="1" lang="en-US" altLang="zh-CN" b="1" dirty="0">
                <a:solidFill>
                  <a:schemeClr val="accent1"/>
                </a:solidFill>
                <a:ea typeface="Heiti SC Light" charset="-122"/>
              </a:rPr>
              <a:t>1</a:t>
            </a:r>
            <a:endParaRPr kumimoji="1" lang="zh-CN" altLang="en-US" b="1" dirty="0">
              <a:solidFill>
                <a:schemeClr val="accent1"/>
              </a:solidFill>
              <a:ea typeface="Heiti SC Light" charset="-122"/>
            </a:endParaRPr>
          </a:p>
        </p:txBody>
      </p:sp>
      <p:pic>
        <p:nvPicPr>
          <p:cNvPr id="9" name="图片 8">
            <a:extLst>
              <a:ext uri="{FF2B5EF4-FFF2-40B4-BE49-F238E27FC236}">
                <a16:creationId xmlns:a16="http://schemas.microsoft.com/office/drawing/2014/main" id="{1F4DD069-1D2A-AEB4-9CAF-1D2AB7BD8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9053" y="3721018"/>
            <a:ext cx="3803249" cy="2136158"/>
          </a:xfrm>
          <a:prstGeom prst="rect">
            <a:avLst/>
          </a:prstGeom>
        </p:spPr>
      </p:pic>
      <p:pic>
        <p:nvPicPr>
          <p:cNvPr id="13" name="图片 12">
            <a:extLst>
              <a:ext uri="{FF2B5EF4-FFF2-40B4-BE49-F238E27FC236}">
                <a16:creationId xmlns:a16="http://schemas.microsoft.com/office/drawing/2014/main" id="{C94802C8-329E-E612-CF1A-0BBA29A70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40" y="3753490"/>
            <a:ext cx="3713973" cy="2086016"/>
          </a:xfrm>
          <a:prstGeom prst="rect">
            <a:avLst/>
          </a:prstGeom>
        </p:spPr>
      </p:pic>
    </p:spTree>
    <p:extLst>
      <p:ext uri="{BB962C8B-B14F-4D97-AF65-F5344CB8AC3E}">
        <p14:creationId xmlns:p14="http://schemas.microsoft.com/office/powerpoint/2010/main" val="794568089"/>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比特币</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5" y="963550"/>
            <a:ext cx="11337881" cy="2893100"/>
          </a:xfrm>
          <a:prstGeom prst="rect">
            <a:avLst/>
          </a:prstGeom>
          <a:noFill/>
        </p:spPr>
        <p:txBody>
          <a:bodyPr wrap="square" rtlCol="0">
            <a:spAutoFit/>
          </a:bodyPr>
          <a:lstStyle/>
          <a:p>
            <a:pPr marL="342900"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货币从一开始是实物货币，贝壳，金银等。因为他们具有稀缺性，用于充当一般等价物。后来我们开始用纸币进行支付</a:t>
            </a:r>
          </a:p>
          <a:p>
            <a:pPr marL="342900"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纸币的制作成本可能只有几厘钱。却能够换取换价值一百元的商品，这是因为有国家的信用背书，让人们相信这一文不值的纸币能够换</a:t>
            </a:r>
            <a:r>
              <a:rPr lang="en-US" altLang="zh-CN" dirty="0">
                <a:latin typeface="+mn-ea"/>
                <a:ea typeface="+mn-ea"/>
              </a:rPr>
              <a:t>100</a:t>
            </a:r>
            <a:r>
              <a:rPr lang="zh-CN" altLang="en-US" dirty="0">
                <a:latin typeface="+mn-ea"/>
                <a:ea typeface="+mn-ea"/>
              </a:rPr>
              <a:t>元的商品</a:t>
            </a:r>
          </a:p>
          <a:p>
            <a:pPr marL="342900"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随着互联网的发展，我们从纸币过度到记账货币。比如发公工资只是在银行卡账户上做数字的加法。买衣服只是做减肥。整个过程中都是银行在记账，且只有银行有记账权</a:t>
            </a:r>
            <a:endParaRPr lang="en-US" altLang="zh-CN" dirty="0">
              <a:latin typeface="+mn-ea"/>
              <a:ea typeface="+mn-ea"/>
            </a:endParaRPr>
          </a:p>
          <a:p>
            <a:pPr marL="342900"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在</a:t>
            </a:r>
            <a:r>
              <a:rPr lang="en-US" altLang="zh-CN" dirty="0">
                <a:latin typeface="+mn-ea"/>
                <a:ea typeface="+mn-ea"/>
              </a:rPr>
              <a:t>2008</a:t>
            </a:r>
            <a:r>
              <a:rPr lang="zh-CN" altLang="en-US" dirty="0">
                <a:latin typeface="+mn-ea"/>
                <a:ea typeface="+mn-ea"/>
              </a:rPr>
              <a:t>年的全球经济危机中，美国政府因为有记账权所以可以无限增发货币。</a:t>
            </a:r>
            <a:endParaRPr lang="en-US" altLang="zh-CN" dirty="0">
              <a:latin typeface="+mn-ea"/>
              <a:ea typeface="+mn-ea"/>
            </a:endParaRPr>
          </a:p>
          <a:p>
            <a:pPr marL="342900"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中本聪觉得这样很不靠谱，于是他想创建一种新型支付体系，大家都有权来记账，货币不能超发，整个账本完全公开透明，十分公平。这就是比特币产生的原因和动机</a:t>
            </a:r>
            <a:endParaRPr lang="en-US" altLang="zh-CN" dirty="0">
              <a:latin typeface="+mn-ea"/>
              <a:ea typeface="+mn-ea"/>
            </a:endParaRPr>
          </a:p>
        </p:txBody>
      </p:sp>
      <p:sp>
        <p:nvSpPr>
          <p:cNvPr id="4" name="文本框 3">
            <a:extLst>
              <a:ext uri="{FF2B5EF4-FFF2-40B4-BE49-F238E27FC236}">
                <a16:creationId xmlns:a16="http://schemas.microsoft.com/office/drawing/2014/main" id="{9C7CC531-B160-346C-F4FF-626FE7F2BDBB}"/>
              </a:ext>
            </a:extLst>
          </p:cNvPr>
          <p:cNvSpPr txBox="1"/>
          <p:nvPr/>
        </p:nvSpPr>
        <p:spPr>
          <a:xfrm>
            <a:off x="3253025" y="6330434"/>
            <a:ext cx="8118000" cy="369332"/>
          </a:xfrm>
          <a:prstGeom prst="rect">
            <a:avLst/>
          </a:prstGeom>
          <a:noFill/>
        </p:spPr>
        <p:txBody>
          <a:bodyPr wrap="square">
            <a:spAutoFit/>
          </a:bodyPr>
          <a:lstStyle/>
          <a:p>
            <a:pPr algn="ctr"/>
            <a:r>
              <a:rPr kumimoji="1" lang="zh-CN" altLang="en-US" b="1" dirty="0">
                <a:solidFill>
                  <a:schemeClr val="accent1"/>
                </a:solidFill>
                <a:ea typeface="Heiti SC Light" charset="-122"/>
              </a:rPr>
              <a:t>出处：https://www.jinse.com/news/blockchain/904997.html</a:t>
            </a:r>
          </a:p>
        </p:txBody>
      </p:sp>
      <p:pic>
        <p:nvPicPr>
          <p:cNvPr id="10" name="图片 9">
            <a:extLst>
              <a:ext uri="{FF2B5EF4-FFF2-40B4-BE49-F238E27FC236}">
                <a16:creationId xmlns:a16="http://schemas.microsoft.com/office/drawing/2014/main" id="{5E89CC0D-7081-4018-C7A0-31B08DC12EFB}"/>
              </a:ext>
            </a:extLst>
          </p:cNvPr>
          <p:cNvPicPr>
            <a:picLocks noChangeAspect="1"/>
          </p:cNvPicPr>
          <p:nvPr/>
        </p:nvPicPr>
        <p:blipFill>
          <a:blip r:embed="rId2"/>
          <a:stretch>
            <a:fillRect/>
          </a:stretch>
        </p:blipFill>
        <p:spPr>
          <a:xfrm>
            <a:off x="1360246" y="4013865"/>
            <a:ext cx="4014871" cy="2216277"/>
          </a:xfrm>
          <a:prstGeom prst="rect">
            <a:avLst/>
          </a:prstGeom>
        </p:spPr>
      </p:pic>
      <p:pic>
        <p:nvPicPr>
          <p:cNvPr id="13" name="图片 12">
            <a:extLst>
              <a:ext uri="{FF2B5EF4-FFF2-40B4-BE49-F238E27FC236}">
                <a16:creationId xmlns:a16="http://schemas.microsoft.com/office/drawing/2014/main" id="{71D9FE23-3B35-B145-1147-F879EB4168C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1699" y="3784895"/>
            <a:ext cx="3581281" cy="2559737"/>
          </a:xfrm>
          <a:prstGeom prst="rect">
            <a:avLst/>
          </a:prstGeom>
        </p:spPr>
      </p:pic>
    </p:spTree>
    <p:extLst>
      <p:ext uri="{BB962C8B-B14F-4D97-AF65-F5344CB8AC3E}">
        <p14:creationId xmlns:p14="http://schemas.microsoft.com/office/powerpoint/2010/main" val="2028263364"/>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7220" y="1381942"/>
            <a:ext cx="4190733" cy="4755333"/>
            <a:chOff x="6909170" y="1553392"/>
            <a:chExt cx="4190733" cy="4755333"/>
          </a:xfrm>
        </p:grpSpPr>
        <p:sp>
          <p:nvSpPr>
            <p:cNvPr id="34" name="文本占位符 11"/>
            <p:cNvSpPr txBox="1"/>
            <p:nvPr/>
          </p:nvSpPr>
          <p:spPr>
            <a:xfrm>
              <a:off x="6909170" y="4034115"/>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5</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总结与展望</a:t>
              </a: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398147" y="6153823"/>
              <a:ext cx="1001207" cy="154902"/>
              <a:chOff x="7957225" y="6063574"/>
              <a:chExt cx="1508992" cy="233464"/>
            </a:xfrm>
          </p:grpSpPr>
          <p:sp>
            <p:nvSpPr>
              <p:cNvPr id="40" name="椭圆 39"/>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椭圆 40"/>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第五维战场</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6" y="1104435"/>
            <a:ext cx="7255738" cy="2539157"/>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en-US" altLang="zh-CN" dirty="0">
                <a:latin typeface="+mn-ea"/>
                <a:ea typeface="+mn-ea"/>
              </a:rPr>
              <a:t>2010</a:t>
            </a:r>
            <a:r>
              <a:rPr lang="zh-CN" altLang="en-US" dirty="0">
                <a:latin typeface="+mn-ea"/>
                <a:ea typeface="+mn-ea"/>
              </a:rPr>
              <a:t>年，美国国防部副部长威廉</a:t>
            </a:r>
            <a:r>
              <a:rPr lang="en-US" altLang="zh-CN" dirty="0">
                <a:latin typeface="+mn-ea"/>
                <a:ea typeface="+mn-ea"/>
              </a:rPr>
              <a:t>·J·</a:t>
            </a:r>
            <a:r>
              <a:rPr lang="zh-CN" altLang="en-US" dirty="0">
                <a:latin typeface="+mn-ea"/>
                <a:ea typeface="+mn-ea"/>
              </a:rPr>
              <a:t>林恩（</a:t>
            </a:r>
            <a:r>
              <a:rPr lang="en-US" altLang="zh-CN" dirty="0">
                <a:latin typeface="+mn-ea"/>
                <a:ea typeface="+mn-ea"/>
              </a:rPr>
              <a:t>William J. Lynn</a:t>
            </a:r>
            <a:r>
              <a:rPr lang="zh-CN" altLang="en-US" dirty="0">
                <a:latin typeface="+mn-ea"/>
                <a:ea typeface="+mn-ea"/>
              </a:rPr>
              <a:t>）在接受英国</a:t>
            </a:r>
            <a:r>
              <a:rPr lang="en-US" altLang="zh-CN" dirty="0">
                <a:latin typeface="+mn-ea"/>
                <a:ea typeface="+mn-ea"/>
              </a:rPr>
              <a:t>《</a:t>
            </a:r>
            <a:r>
              <a:rPr lang="zh-CN" altLang="en-US" dirty="0">
                <a:latin typeface="+mn-ea"/>
                <a:ea typeface="+mn-ea"/>
              </a:rPr>
              <a:t>金融时报</a:t>
            </a:r>
            <a:r>
              <a:rPr lang="en-US" altLang="zh-CN" dirty="0">
                <a:latin typeface="+mn-ea"/>
                <a:ea typeface="+mn-ea"/>
              </a:rPr>
              <a:t>》</a:t>
            </a:r>
            <a:r>
              <a:rPr lang="zh-CN" altLang="en-US" dirty="0">
                <a:latin typeface="+mn-ea"/>
                <a:ea typeface="+mn-ea"/>
              </a:rPr>
              <a:t>专访时说，美国国防部将网络空间视为继</a:t>
            </a:r>
            <a:r>
              <a:rPr lang="zh-CN" altLang="en-US" b="1" dirty="0">
                <a:solidFill>
                  <a:srgbClr val="C00000"/>
                </a:solidFill>
                <a:latin typeface="+mn-ea"/>
                <a:ea typeface="+mn-ea"/>
              </a:rPr>
              <a:t>陆地、海洋、空中和太空之后的第五维战场</a:t>
            </a:r>
            <a:r>
              <a:rPr lang="zh-CN" altLang="en-US" dirty="0">
                <a:latin typeface="+mn-ea"/>
                <a:ea typeface="+mn-ea"/>
              </a:rPr>
              <a:t>，从网络间谍到信息网络攻击和病毒</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他声称，诸如“超级工厂病毒”之类可导致巨大物理破坏的网络战武器，对美安全威胁越来越严重。这是典型的</a:t>
            </a:r>
            <a:r>
              <a:rPr lang="zh-CN" altLang="en-US" b="1" dirty="0">
                <a:solidFill>
                  <a:srgbClr val="C00000"/>
                </a:solidFill>
                <a:latin typeface="+mn-ea"/>
                <a:ea typeface="+mn-ea"/>
              </a:rPr>
              <a:t>贼喊捉贼的逻辑</a:t>
            </a:r>
            <a:r>
              <a:rPr lang="zh-CN" altLang="en-US" dirty="0">
                <a:latin typeface="+mn-ea"/>
                <a:ea typeface="+mn-ea"/>
              </a:rPr>
              <a:t>，</a:t>
            </a:r>
            <a:r>
              <a:rPr lang="en-US" altLang="zh-CN" dirty="0">
                <a:latin typeface="+mn-ea"/>
                <a:ea typeface="+mn-ea"/>
              </a:rPr>
              <a:t>Stuxnet</a:t>
            </a:r>
            <a:r>
              <a:rPr lang="zh-CN" altLang="en-US" dirty="0">
                <a:latin typeface="+mn-ea"/>
                <a:ea typeface="+mn-ea"/>
              </a:rPr>
              <a:t>本是美军“大作”，却被渲染成美国国家安全威胁。但无可否认，网络空间的战火已经点燃：世界，准备好了吗？</a:t>
            </a:r>
          </a:p>
        </p:txBody>
      </p:sp>
      <p:pic>
        <p:nvPicPr>
          <p:cNvPr id="8" name="Picture 2">
            <a:extLst>
              <a:ext uri="{FF2B5EF4-FFF2-40B4-BE49-F238E27FC236}">
                <a16:creationId xmlns:a16="http://schemas.microsoft.com/office/drawing/2014/main" id="{91ED0B3D-AAA7-CA56-071B-A9C0CA381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1" y="4330284"/>
            <a:ext cx="2630893" cy="175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41CAFD1D-BF71-462F-8F40-8CDD5FE0F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556" y="4320367"/>
            <a:ext cx="3081791" cy="177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A56E5AB9-433C-619A-0F58-C80838024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370" y="4322191"/>
            <a:ext cx="2655845" cy="1766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a:extLst>
              <a:ext uri="{FF2B5EF4-FFF2-40B4-BE49-F238E27FC236}">
                <a16:creationId xmlns:a16="http://schemas.microsoft.com/office/drawing/2014/main" id="{16F023A3-27B5-9890-9012-1FCF77827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4952" y="4324927"/>
            <a:ext cx="2715169" cy="176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图片 12">
            <a:extLst>
              <a:ext uri="{FF2B5EF4-FFF2-40B4-BE49-F238E27FC236}">
                <a16:creationId xmlns:a16="http://schemas.microsoft.com/office/drawing/2014/main" id="{761AE0BA-262C-1D4E-198F-814F35BCED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9349" y="1175693"/>
            <a:ext cx="3463636" cy="2511136"/>
          </a:xfrm>
          <a:prstGeom prst="rect">
            <a:avLst/>
          </a:prstGeom>
        </p:spPr>
      </p:pic>
    </p:spTree>
    <p:extLst>
      <p:ext uri="{BB962C8B-B14F-4D97-AF65-F5344CB8AC3E}">
        <p14:creationId xmlns:p14="http://schemas.microsoft.com/office/powerpoint/2010/main" val="2559140102"/>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史诗级网络“核武器”震网病毒开启全球网络战</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44816" y="966552"/>
            <a:ext cx="5963241" cy="5216813"/>
          </a:xfrm>
          <a:prstGeom prst="rect">
            <a:avLst/>
          </a:prstGeom>
          <a:noFill/>
        </p:spPr>
        <p:txBody>
          <a:bodyPr wrap="square" rtlCol="0">
            <a:spAutoFit/>
          </a:bodyPr>
          <a:lstStyle/>
          <a:p>
            <a:pPr marL="342900" indent="-342900" algn="just" eaLnBrk="1">
              <a:spcBef>
                <a:spcPts val="0"/>
              </a:spcBef>
              <a:spcAft>
                <a:spcPts val="600"/>
              </a:spcAft>
              <a:buClr>
                <a:schemeClr val="tx2"/>
              </a:buClr>
              <a:buFont typeface="Wingdings" panose="05000000000000000000" pitchFamily="2" charset="2"/>
              <a:buChar char="n"/>
            </a:pPr>
            <a:r>
              <a:rPr lang="en-US" altLang="zh-CN" dirty="0">
                <a:latin typeface="+mn-ea"/>
                <a:ea typeface="+mn-ea"/>
              </a:rPr>
              <a:t>2011</a:t>
            </a:r>
            <a:r>
              <a:rPr lang="zh-CN" altLang="en-US" dirty="0">
                <a:latin typeface="+mn-ea"/>
                <a:ea typeface="+mn-ea"/>
              </a:rPr>
              <a:t>年的震网病毒被认为是世界上首个网络“超级破坏性武器”，其</a:t>
            </a:r>
            <a:r>
              <a:rPr lang="zh-CN" altLang="en-US" b="1" dirty="0">
                <a:solidFill>
                  <a:srgbClr val="C00000"/>
                </a:solidFill>
                <a:latin typeface="+mn-ea"/>
                <a:ea typeface="+mn-ea"/>
              </a:rPr>
              <a:t>特点</a:t>
            </a:r>
            <a:r>
              <a:rPr lang="zh-CN" altLang="en-US" dirty="0">
                <a:latin typeface="+mn-ea"/>
                <a:ea typeface="+mn-ea"/>
              </a:rPr>
              <a:t>是：</a:t>
            </a:r>
          </a:p>
          <a:p>
            <a:pPr marL="800100" lvl="1"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不会通过窃取个人隐私信息牟利</a:t>
            </a:r>
          </a:p>
          <a:p>
            <a:pPr marL="800100" lvl="1"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无需借助网络连接进行传播</a:t>
            </a:r>
            <a:endParaRPr lang="en-US" altLang="zh-CN" dirty="0">
              <a:latin typeface="+mn-ea"/>
              <a:ea typeface="+mn-ea"/>
            </a:endParaRPr>
          </a:p>
          <a:p>
            <a:pPr marL="800100" lvl="1" indent="-342900" algn="just" eaLnBrk="1">
              <a:spcBef>
                <a:spcPts val="0"/>
              </a:spcBef>
              <a:spcAft>
                <a:spcPts val="600"/>
              </a:spcAft>
              <a:buClr>
                <a:schemeClr val="tx2"/>
              </a:buClr>
              <a:buFont typeface="Wingdings" panose="05000000000000000000" pitchFamily="2" charset="2"/>
              <a:buChar char="n"/>
            </a:pPr>
            <a:r>
              <a:rPr lang="zh-CN" altLang="en-US" b="0" i="0" dirty="0">
                <a:solidFill>
                  <a:srgbClr val="333333"/>
                </a:solidFill>
                <a:effectLst/>
                <a:latin typeface="Arial" panose="020B0604020202020204" pitchFamily="34" charset="0"/>
              </a:rPr>
              <a:t>极具破坏力</a:t>
            </a:r>
            <a:endParaRPr lang="en-US" altLang="zh-CN" b="0" i="0" dirty="0">
              <a:solidFill>
                <a:srgbClr val="333333"/>
              </a:solidFill>
              <a:effectLst/>
              <a:latin typeface="+mn-ea"/>
              <a:ea typeface="+mn-ea"/>
            </a:endParaRPr>
          </a:p>
          <a:p>
            <a:pPr marL="800100" lvl="1"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定向明确</a:t>
            </a:r>
            <a:r>
              <a:rPr lang="en-US" altLang="zh-CN" dirty="0">
                <a:latin typeface="+mn-ea"/>
                <a:ea typeface="+mn-ea"/>
              </a:rPr>
              <a:t>——</a:t>
            </a:r>
            <a:r>
              <a:rPr lang="zh-CN" altLang="en-US" dirty="0">
                <a:latin typeface="+mn-ea"/>
                <a:ea typeface="+mn-ea"/>
              </a:rPr>
              <a:t>定向破坏工控系统的要害目标</a:t>
            </a:r>
            <a:endParaRPr lang="en-US" altLang="zh-CN" dirty="0">
              <a:latin typeface="+mn-ea"/>
              <a:ea typeface="+mn-ea"/>
            </a:endParaRPr>
          </a:p>
          <a:p>
            <a:pPr marL="800100" lvl="1"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采取了多种先进技术，具有极强的隐身性</a:t>
            </a:r>
            <a:endParaRPr lang="en-US" altLang="zh-CN" dirty="0">
              <a:latin typeface="+mn-ea"/>
              <a:ea typeface="+mn-ea"/>
            </a:endParaRPr>
          </a:p>
          <a:p>
            <a:pPr marL="800100" lvl="1"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病毒结构非常复杂</a:t>
            </a:r>
            <a:endParaRPr lang="en-US" altLang="zh-CN" dirty="0">
              <a:latin typeface="+mn-ea"/>
              <a:ea typeface="+mn-ea"/>
            </a:endParaRPr>
          </a:p>
          <a:p>
            <a:pPr marL="342900"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主要有两个功能，一是使伊朗的</a:t>
            </a:r>
            <a:r>
              <a:rPr lang="zh-CN" altLang="en-US" b="1" dirty="0">
                <a:solidFill>
                  <a:srgbClr val="C00000"/>
                </a:solidFill>
                <a:latin typeface="+mn-ea"/>
                <a:ea typeface="+mn-ea"/>
              </a:rPr>
              <a:t>离心机运行失控</a:t>
            </a:r>
            <a:r>
              <a:rPr lang="zh-CN" altLang="en-US" dirty="0">
                <a:latin typeface="+mn-ea"/>
                <a:ea typeface="+mn-ea"/>
              </a:rPr>
              <a:t>，二是</a:t>
            </a:r>
            <a:r>
              <a:rPr lang="zh-CN" altLang="en-US" b="1" dirty="0">
                <a:solidFill>
                  <a:srgbClr val="C00000"/>
                </a:solidFill>
                <a:latin typeface="+mn-ea"/>
                <a:ea typeface="+mn-ea"/>
              </a:rPr>
              <a:t>掩盖发生故障的情况</a:t>
            </a:r>
            <a:r>
              <a:rPr lang="zh-CN" altLang="en-US" dirty="0">
                <a:latin typeface="+mn-ea"/>
                <a:ea typeface="+mn-ea"/>
              </a:rPr>
              <a:t>，“谎报军情”，以“正常运转”记录回传给管理部门，造成决策的误判</a:t>
            </a:r>
            <a:endParaRPr lang="en-US" altLang="zh-CN" dirty="0">
              <a:latin typeface="+mn-ea"/>
              <a:ea typeface="+mn-ea"/>
            </a:endParaRPr>
          </a:p>
          <a:p>
            <a:pPr marL="342900"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计算机安全专家在对软件进行反编译后发现，它不可能是黑客所为，应该是一个“受国家资助的高级团队研发的结晶”</a:t>
            </a:r>
            <a:endParaRPr lang="en-US" altLang="zh-CN" dirty="0">
              <a:latin typeface="+mn-ea"/>
              <a:ea typeface="+mn-ea"/>
            </a:endParaRPr>
          </a:p>
          <a:p>
            <a:pPr marL="342900" indent="-342900" algn="just" eaLnBrk="1">
              <a:spcBef>
                <a:spcPts val="0"/>
              </a:spcBef>
              <a:spcAft>
                <a:spcPts val="600"/>
              </a:spcAft>
              <a:buClr>
                <a:schemeClr val="tx2"/>
              </a:buClr>
              <a:buFont typeface="Wingdings" panose="05000000000000000000" pitchFamily="2" charset="2"/>
              <a:buChar char="n"/>
            </a:pPr>
            <a:r>
              <a:rPr lang="zh-CN" altLang="en-US" dirty="0">
                <a:latin typeface="+mn-ea"/>
                <a:ea typeface="+mn-ea"/>
              </a:rPr>
              <a:t>美国</a:t>
            </a:r>
            <a:r>
              <a:rPr lang="en-US" altLang="zh-CN" dirty="0">
                <a:latin typeface="+mn-ea"/>
                <a:ea typeface="+mn-ea"/>
              </a:rPr>
              <a:t>《</a:t>
            </a:r>
            <a:r>
              <a:rPr lang="zh-CN" altLang="en-US" dirty="0">
                <a:latin typeface="+mn-ea"/>
                <a:ea typeface="+mn-ea"/>
              </a:rPr>
              <a:t>纽约时报</a:t>
            </a:r>
            <a:r>
              <a:rPr lang="en-US" altLang="zh-CN" dirty="0">
                <a:latin typeface="+mn-ea"/>
                <a:ea typeface="+mn-ea"/>
              </a:rPr>
              <a:t>》</a:t>
            </a:r>
            <a:r>
              <a:rPr lang="zh-CN" altLang="en-US" dirty="0">
                <a:latin typeface="+mn-ea"/>
                <a:ea typeface="+mn-ea"/>
              </a:rPr>
              <a:t>称，</a:t>
            </a:r>
            <a:r>
              <a:rPr lang="zh-CN" altLang="en-US" b="1" dirty="0">
                <a:solidFill>
                  <a:srgbClr val="C00000"/>
                </a:solidFill>
                <a:latin typeface="+mn-ea"/>
                <a:ea typeface="+mn-ea"/>
              </a:rPr>
              <a:t>美国和以色列情报机构</a:t>
            </a:r>
            <a:r>
              <a:rPr lang="zh-CN" altLang="en-US" dirty="0">
                <a:latin typeface="+mn-ea"/>
                <a:ea typeface="+mn-ea"/>
              </a:rPr>
              <a:t>合作制造出“震网”病毒</a:t>
            </a:r>
          </a:p>
        </p:txBody>
      </p:sp>
      <p:pic>
        <p:nvPicPr>
          <p:cNvPr id="3" name="Picture 3">
            <a:extLst>
              <a:ext uri="{FF2B5EF4-FFF2-40B4-BE49-F238E27FC236}">
                <a16:creationId xmlns:a16="http://schemas.microsoft.com/office/drawing/2014/main" id="{298793C3-9869-4C95-A45F-C845FA2B5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954" y="1150694"/>
            <a:ext cx="4978838" cy="4705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9756481"/>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380E-C5ED-E252-7A1A-D3B3BBEA2A16}"/>
              </a:ext>
            </a:extLst>
          </p:cNvPr>
          <p:cNvSpPr>
            <a:spLocks noGrp="1"/>
          </p:cNvSpPr>
          <p:nvPr>
            <p:ph type="title"/>
          </p:nvPr>
        </p:nvSpPr>
        <p:spPr>
          <a:xfrm>
            <a:off x="577850" y="249067"/>
            <a:ext cx="8643848" cy="480131"/>
          </a:xfrm>
        </p:spPr>
        <p:txBody>
          <a:bodyPr/>
          <a:lstStyle/>
          <a:p>
            <a:r>
              <a:rPr lang="zh-CN" altLang="en-US" dirty="0"/>
              <a:t>国家层面的强大能力</a:t>
            </a:r>
          </a:p>
        </p:txBody>
      </p:sp>
      <p:sp>
        <p:nvSpPr>
          <p:cNvPr id="4" name="文本框 3">
            <a:extLst>
              <a:ext uri="{FF2B5EF4-FFF2-40B4-BE49-F238E27FC236}">
                <a16:creationId xmlns:a16="http://schemas.microsoft.com/office/drawing/2014/main" id="{9280C4C8-6E24-FAEA-FFD9-CC7FCECAA3BF}"/>
              </a:ext>
            </a:extLst>
          </p:cNvPr>
          <p:cNvSpPr txBox="1"/>
          <p:nvPr/>
        </p:nvSpPr>
        <p:spPr>
          <a:xfrm>
            <a:off x="463731" y="1906632"/>
            <a:ext cx="7589520" cy="3493264"/>
          </a:xfrm>
          <a:prstGeom prst="rect">
            <a:avLst/>
          </a:prstGeom>
          <a:solidFill>
            <a:schemeClr val="bg1"/>
          </a:solidFill>
        </p:spPr>
        <p:txBody>
          <a:bodyPr wrap="square">
            <a:spAutoFit/>
          </a:bodyPr>
          <a:lstStyle/>
          <a:p>
            <a:pPr>
              <a:spcBef>
                <a:spcPts val="600"/>
              </a:spcBef>
            </a:pPr>
            <a:r>
              <a:rPr lang="zh-CN" altLang="en-US" b="1" dirty="0">
                <a:solidFill>
                  <a:srgbClr val="C00000"/>
                </a:solidFill>
                <a:latin typeface="arial" panose="020B0604020202020204" pitchFamily="34" charset="0"/>
              </a:rPr>
              <a:t>　　</a:t>
            </a:r>
            <a:r>
              <a:rPr lang="en-US" altLang="zh-CN" b="1" dirty="0">
                <a:solidFill>
                  <a:srgbClr val="C00000"/>
                </a:solidFill>
                <a:latin typeface="arial" panose="020B0604020202020204" pitchFamily="34" charset="0"/>
              </a:rPr>
              <a:t>2022</a:t>
            </a:r>
            <a:r>
              <a:rPr lang="zh-CN" altLang="en-US" b="1" dirty="0">
                <a:solidFill>
                  <a:srgbClr val="C00000"/>
                </a:solidFill>
                <a:latin typeface="arial" panose="020B0604020202020204" pitchFamily="34" charset="0"/>
              </a:rPr>
              <a:t>年</a:t>
            </a:r>
            <a:r>
              <a:rPr lang="en-US" altLang="zh-CN" b="1" dirty="0">
                <a:solidFill>
                  <a:srgbClr val="C00000"/>
                </a:solidFill>
                <a:latin typeface="arial" panose="020B0604020202020204" pitchFamily="34" charset="0"/>
              </a:rPr>
              <a:t>6</a:t>
            </a:r>
            <a:r>
              <a:rPr lang="zh-CN" altLang="en-US" b="1" dirty="0">
                <a:solidFill>
                  <a:srgbClr val="C00000"/>
                </a:solidFill>
                <a:latin typeface="arial" panose="020B0604020202020204" pitchFamily="34" charset="0"/>
              </a:rPr>
              <a:t>月</a:t>
            </a:r>
            <a:r>
              <a:rPr lang="en-US" altLang="zh-CN" b="1" dirty="0">
                <a:solidFill>
                  <a:srgbClr val="C00000"/>
                </a:solidFill>
                <a:latin typeface="arial" panose="020B0604020202020204" pitchFamily="34" charset="0"/>
              </a:rPr>
              <a:t>22</a:t>
            </a:r>
            <a:r>
              <a:rPr lang="zh-CN" altLang="en-US" b="1" dirty="0">
                <a:solidFill>
                  <a:srgbClr val="C00000"/>
                </a:solidFill>
                <a:latin typeface="arial" panose="020B0604020202020204" pitchFamily="34" charset="0"/>
              </a:rPr>
              <a:t>日，西北工业大学发布</a:t>
            </a:r>
            <a:r>
              <a:rPr lang="en-US" altLang="zh-CN" b="1" dirty="0">
                <a:solidFill>
                  <a:srgbClr val="C00000"/>
                </a:solidFill>
                <a:latin typeface="arial" panose="020B0604020202020204" pitchFamily="34" charset="0"/>
              </a:rPr>
              <a:t>《</a:t>
            </a:r>
            <a:r>
              <a:rPr lang="zh-CN" altLang="en-US" b="1" dirty="0">
                <a:solidFill>
                  <a:srgbClr val="C00000"/>
                </a:solidFill>
                <a:latin typeface="arial" panose="020B0604020202020204" pitchFamily="34" charset="0"/>
              </a:rPr>
              <a:t>公开声明</a:t>
            </a:r>
            <a:r>
              <a:rPr lang="en-US" altLang="zh-CN" b="1" dirty="0">
                <a:solidFill>
                  <a:srgbClr val="C00000"/>
                </a:solidFill>
                <a:latin typeface="arial" panose="020B0604020202020204" pitchFamily="34" charset="0"/>
              </a:rPr>
              <a:t>》</a:t>
            </a:r>
            <a:r>
              <a:rPr lang="zh-CN" altLang="en-US" b="1" dirty="0">
                <a:solidFill>
                  <a:srgbClr val="C00000"/>
                </a:solidFill>
                <a:latin typeface="arial" panose="020B0604020202020204" pitchFamily="34" charset="0"/>
              </a:rPr>
              <a:t>称，该校遭受境外网络攻击</a:t>
            </a:r>
            <a:r>
              <a:rPr lang="zh-CN" altLang="en-US" dirty="0">
                <a:solidFill>
                  <a:srgbClr val="333333"/>
                </a:solidFill>
                <a:latin typeface="arial" panose="020B0604020202020204" pitchFamily="34" charset="0"/>
              </a:rPr>
              <a:t>。陕西省西安市公安局碑林分局随即发布</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警情通报</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，证实在西北工业大学的信息网络中发现了多款源于境外的木马样本，西安警方已对此正式立案调查。</a:t>
            </a:r>
          </a:p>
          <a:p>
            <a:pPr>
              <a:spcBef>
                <a:spcPts val="600"/>
              </a:spcBef>
            </a:pPr>
            <a:r>
              <a:rPr lang="zh-CN" altLang="en-US" dirty="0">
                <a:solidFill>
                  <a:srgbClr val="222222"/>
                </a:solidFill>
                <a:latin typeface="arial" panose="020B0604020202020204" pitchFamily="34" charset="0"/>
              </a:rPr>
              <a:t>　　</a:t>
            </a:r>
            <a:r>
              <a:rPr lang="zh-CN" altLang="en-US" dirty="0">
                <a:solidFill>
                  <a:srgbClr val="333333"/>
                </a:solidFill>
                <a:latin typeface="arial" panose="020B0604020202020204" pitchFamily="34" charset="0"/>
              </a:rPr>
              <a:t>国家计算机病毒应急处理中心和</a:t>
            </a:r>
            <a:r>
              <a:rPr lang="en-US" altLang="zh-CN" dirty="0">
                <a:solidFill>
                  <a:srgbClr val="333333"/>
                </a:solidFill>
                <a:latin typeface="arial" panose="020B0604020202020204" pitchFamily="34" charset="0"/>
              </a:rPr>
              <a:t>360</a:t>
            </a:r>
            <a:r>
              <a:rPr lang="zh-CN" altLang="en-US" dirty="0">
                <a:solidFill>
                  <a:srgbClr val="333333"/>
                </a:solidFill>
                <a:latin typeface="arial" panose="020B0604020202020204" pitchFamily="34" charset="0"/>
              </a:rPr>
              <a:t>公司联合组成技术团队（以下简称“技术团队”），全程参与了此案的技术分析工作。技术团队先后从西北工业大学的多个信息系统和上网终端中提取到了多款木马样本，综合使用国内现有数据资源和分析手段，并得到了欧洲、南亚部分国家合作伙伴的通力支持，全面还原了相关攻击事件的总体概貌、技术特征、攻击武器、攻击路径和攻击源头，初步判明相关攻击活动源自</a:t>
            </a:r>
            <a:r>
              <a:rPr lang="zh-CN" altLang="en-US" b="1" dirty="0">
                <a:solidFill>
                  <a:srgbClr val="C00000"/>
                </a:solidFill>
                <a:latin typeface="arial" panose="020B0604020202020204" pitchFamily="34" charset="0"/>
              </a:rPr>
              <a:t>美国国家安全局</a:t>
            </a:r>
            <a:r>
              <a:rPr lang="zh-CN" altLang="en-US" dirty="0">
                <a:solidFill>
                  <a:srgbClr val="333333"/>
                </a:solidFill>
                <a:latin typeface="arial" panose="020B0604020202020204" pitchFamily="34" charset="0"/>
              </a:rPr>
              <a:t>（</a:t>
            </a:r>
            <a:r>
              <a:rPr lang="en-US" altLang="zh-CN" b="1" dirty="0">
                <a:solidFill>
                  <a:srgbClr val="C00000"/>
                </a:solidFill>
                <a:latin typeface="arial" panose="020B0604020202020204" pitchFamily="34" charset="0"/>
              </a:rPr>
              <a:t>NSA</a:t>
            </a:r>
            <a:r>
              <a:rPr lang="zh-CN" altLang="en-US" dirty="0">
                <a:solidFill>
                  <a:srgbClr val="333333"/>
                </a:solidFill>
                <a:latin typeface="arial" panose="020B0604020202020204" pitchFamily="34" charset="0"/>
              </a:rPr>
              <a:t>）“</a:t>
            </a:r>
            <a:r>
              <a:rPr lang="zh-CN" altLang="en-US" b="1" dirty="0">
                <a:solidFill>
                  <a:srgbClr val="C00000"/>
                </a:solidFill>
                <a:latin typeface="arial" panose="020B0604020202020204" pitchFamily="34" charset="0"/>
              </a:rPr>
              <a:t>特定入侵行动办公室</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Office of Tailored Access Operation</a:t>
            </a:r>
            <a:r>
              <a:rPr lang="zh-CN" altLang="en-US" dirty="0">
                <a:solidFill>
                  <a:srgbClr val="333333"/>
                </a:solidFill>
                <a:latin typeface="arial" panose="020B0604020202020204" pitchFamily="34" charset="0"/>
              </a:rPr>
              <a:t>，后文简称</a:t>
            </a:r>
            <a:r>
              <a:rPr lang="en-US" altLang="zh-CN" b="1" dirty="0">
                <a:solidFill>
                  <a:srgbClr val="C00000"/>
                </a:solidFill>
                <a:latin typeface="arial" panose="020B0604020202020204" pitchFamily="34" charset="0"/>
              </a:rPr>
              <a:t>TAO</a:t>
            </a:r>
            <a:r>
              <a:rPr lang="zh-CN" altLang="en-US" dirty="0">
                <a:solidFill>
                  <a:srgbClr val="333333"/>
                </a:solidFill>
                <a:latin typeface="arial" panose="020B0604020202020204" pitchFamily="34" charset="0"/>
              </a:rPr>
              <a:t>）。</a:t>
            </a:r>
            <a:endParaRPr lang="zh-CN" altLang="en-US" i="0" dirty="0">
              <a:solidFill>
                <a:srgbClr val="222222"/>
              </a:solidFill>
              <a:effectLst/>
              <a:latin typeface="arial" panose="020B0604020202020204" pitchFamily="34" charset="0"/>
            </a:endParaRPr>
          </a:p>
        </p:txBody>
      </p:sp>
      <p:sp>
        <p:nvSpPr>
          <p:cNvPr id="6" name="文本框 5">
            <a:extLst>
              <a:ext uri="{FF2B5EF4-FFF2-40B4-BE49-F238E27FC236}">
                <a16:creationId xmlns:a16="http://schemas.microsoft.com/office/drawing/2014/main" id="{378F50E1-53AC-0B5D-35F4-66964970ABB2}"/>
              </a:ext>
            </a:extLst>
          </p:cNvPr>
          <p:cNvSpPr txBox="1"/>
          <p:nvPr/>
        </p:nvSpPr>
        <p:spPr>
          <a:xfrm>
            <a:off x="463730" y="984461"/>
            <a:ext cx="8863150" cy="523220"/>
          </a:xfrm>
          <a:prstGeom prst="rect">
            <a:avLst/>
          </a:prstGeom>
          <a:noFill/>
        </p:spPr>
        <p:txBody>
          <a:bodyPr wrap="square">
            <a:spAutoFit/>
          </a:bodyPr>
          <a:lstStyle/>
          <a:p>
            <a:r>
              <a:rPr lang="zh-CN" altLang="en-US" sz="2800" b="1" dirty="0">
                <a:latin typeface="微软雅黑" panose="020B0503020204020204" pitchFamily="34" charset="-122"/>
              </a:rPr>
              <a:t>西北工业大学遭美国</a:t>
            </a:r>
            <a:r>
              <a:rPr lang="en-US" altLang="zh-CN" sz="2800" b="1" dirty="0">
                <a:latin typeface="微软雅黑" panose="020B0503020204020204" pitchFamily="34" charset="-122"/>
              </a:rPr>
              <a:t>NSA</a:t>
            </a:r>
            <a:r>
              <a:rPr lang="zh-CN" altLang="en-US" sz="2800" b="1" dirty="0">
                <a:latin typeface="微软雅黑" panose="020B0503020204020204" pitchFamily="34" charset="-122"/>
              </a:rPr>
              <a:t>网络攻击事件调查报告</a:t>
            </a:r>
          </a:p>
        </p:txBody>
      </p:sp>
      <p:pic>
        <p:nvPicPr>
          <p:cNvPr id="8" name="图片 7">
            <a:extLst>
              <a:ext uri="{FF2B5EF4-FFF2-40B4-BE49-F238E27FC236}">
                <a16:creationId xmlns:a16="http://schemas.microsoft.com/office/drawing/2014/main" id="{9EC78511-A0A6-A1C6-76FF-54399F8B7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5687" y="1279618"/>
            <a:ext cx="3057308" cy="2007189"/>
          </a:xfrm>
          <a:prstGeom prst="rect">
            <a:avLst/>
          </a:prstGeom>
        </p:spPr>
      </p:pic>
      <p:pic>
        <p:nvPicPr>
          <p:cNvPr id="10" name="图片 9">
            <a:extLst>
              <a:ext uri="{FF2B5EF4-FFF2-40B4-BE49-F238E27FC236}">
                <a16:creationId xmlns:a16="http://schemas.microsoft.com/office/drawing/2014/main" id="{70D99846-2D26-B0C2-C233-B9354DB9A9CA}"/>
              </a:ext>
            </a:extLst>
          </p:cNvPr>
          <p:cNvPicPr>
            <a:picLocks noChangeAspect="1"/>
          </p:cNvPicPr>
          <p:nvPr/>
        </p:nvPicPr>
        <p:blipFill>
          <a:blip r:embed="rId3"/>
          <a:stretch>
            <a:fillRect/>
          </a:stretch>
        </p:blipFill>
        <p:spPr>
          <a:xfrm>
            <a:off x="8491128" y="3638040"/>
            <a:ext cx="3046425" cy="2038823"/>
          </a:xfrm>
          <a:prstGeom prst="rect">
            <a:avLst/>
          </a:prstGeom>
        </p:spPr>
      </p:pic>
    </p:spTree>
    <p:extLst>
      <p:ext uri="{BB962C8B-B14F-4D97-AF65-F5344CB8AC3E}">
        <p14:creationId xmlns:p14="http://schemas.microsoft.com/office/powerpoint/2010/main" val="1220485361"/>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380E-C5ED-E252-7A1A-D3B3BBEA2A16}"/>
              </a:ext>
            </a:extLst>
          </p:cNvPr>
          <p:cNvSpPr>
            <a:spLocks noGrp="1"/>
          </p:cNvSpPr>
          <p:nvPr>
            <p:ph type="title"/>
          </p:nvPr>
        </p:nvSpPr>
        <p:spPr>
          <a:xfrm>
            <a:off x="577850" y="249067"/>
            <a:ext cx="8643848" cy="480131"/>
          </a:xfrm>
        </p:spPr>
        <p:txBody>
          <a:bodyPr/>
          <a:lstStyle/>
          <a:p>
            <a:r>
              <a:rPr lang="zh-CN" altLang="en-US" dirty="0"/>
              <a:t>国家层面的强大能力</a:t>
            </a:r>
          </a:p>
        </p:txBody>
      </p:sp>
      <p:sp>
        <p:nvSpPr>
          <p:cNvPr id="4" name="文本框 3">
            <a:extLst>
              <a:ext uri="{FF2B5EF4-FFF2-40B4-BE49-F238E27FC236}">
                <a16:creationId xmlns:a16="http://schemas.microsoft.com/office/drawing/2014/main" id="{9280C4C8-6E24-FAEA-FFD9-CC7FCECAA3BF}"/>
              </a:ext>
            </a:extLst>
          </p:cNvPr>
          <p:cNvSpPr txBox="1"/>
          <p:nvPr/>
        </p:nvSpPr>
        <p:spPr>
          <a:xfrm>
            <a:off x="463730" y="1762944"/>
            <a:ext cx="11279779" cy="4201150"/>
          </a:xfrm>
          <a:prstGeom prst="rect">
            <a:avLst/>
          </a:prstGeom>
          <a:solidFill>
            <a:schemeClr val="bg1"/>
          </a:solidFill>
        </p:spPr>
        <p:txBody>
          <a:bodyPr wrap="square">
            <a:spAutoFit/>
          </a:bodyPr>
          <a:lstStyle/>
          <a:p>
            <a:pPr algn="l">
              <a:spcBef>
                <a:spcPts val="600"/>
              </a:spcBef>
            </a:pPr>
            <a:r>
              <a:rPr lang="zh-CN" altLang="en-US" b="1" i="0" dirty="0">
                <a:solidFill>
                  <a:srgbClr val="333333"/>
                </a:solidFill>
                <a:effectLst/>
                <a:latin typeface="arial" panose="020B0604020202020204" pitchFamily="34" charset="0"/>
              </a:rPr>
              <a:t>一、攻击事件概貌</a:t>
            </a:r>
            <a:endParaRPr lang="zh-CN" altLang="en-US" b="0" i="0" dirty="0">
              <a:solidFill>
                <a:srgbClr val="222222"/>
              </a:solidFill>
              <a:effectLst/>
              <a:latin typeface="arial" panose="020B0604020202020204" pitchFamily="34" charset="0"/>
            </a:endParaRPr>
          </a:p>
          <a:p>
            <a:pPr>
              <a:spcBef>
                <a:spcPts val="600"/>
              </a:spcBef>
            </a:pPr>
            <a:r>
              <a:rPr lang="zh-CN" altLang="en-US" dirty="0">
                <a:solidFill>
                  <a:srgbClr val="222222"/>
                </a:solidFill>
                <a:latin typeface="arial" panose="020B0604020202020204" pitchFamily="34" charset="0"/>
              </a:rPr>
              <a:t>　　本</a:t>
            </a:r>
            <a:r>
              <a:rPr lang="zh-CN" altLang="en-US" b="0" i="0" dirty="0">
                <a:solidFill>
                  <a:srgbClr val="222222"/>
                </a:solidFill>
                <a:effectLst/>
                <a:latin typeface="arial" panose="020B0604020202020204" pitchFamily="34" charset="0"/>
              </a:rPr>
              <a:t>次调查发现，在近年里，美国</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下属</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对中国国内的网络目标实施了上万次的恶意网络攻击，控制了数以万计的网络设备（网络服务器、上网终端、网络交换机、电话交换机、路由器、防火墙等），窃取了超过</a:t>
            </a:r>
            <a:r>
              <a:rPr lang="en-US" altLang="zh-CN" b="0" i="0" dirty="0">
                <a:solidFill>
                  <a:srgbClr val="222222"/>
                </a:solidFill>
                <a:effectLst/>
                <a:latin typeface="arial" panose="020B0604020202020204" pitchFamily="34" charset="0"/>
              </a:rPr>
              <a:t>140GB</a:t>
            </a:r>
            <a:r>
              <a:rPr lang="zh-CN" altLang="en-US" b="0" i="0" dirty="0">
                <a:solidFill>
                  <a:srgbClr val="222222"/>
                </a:solidFill>
                <a:effectLst/>
                <a:latin typeface="arial" panose="020B0604020202020204" pitchFamily="34" charset="0"/>
              </a:rPr>
              <a:t>的高价值数据。</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利用其</a:t>
            </a:r>
            <a:r>
              <a:rPr lang="zh-CN" altLang="en-US" b="1" i="0" dirty="0">
                <a:solidFill>
                  <a:srgbClr val="C00000"/>
                </a:solidFill>
                <a:effectLst/>
                <a:latin typeface="arial" panose="020B0604020202020204" pitchFamily="34" charset="0"/>
              </a:rPr>
              <a:t>网络攻击武器平台、“零日漏洞”（</a:t>
            </a:r>
            <a:r>
              <a:rPr lang="en-US" altLang="zh-CN" b="1" i="0" dirty="0">
                <a:solidFill>
                  <a:srgbClr val="C00000"/>
                </a:solidFill>
                <a:effectLst/>
                <a:latin typeface="arial" panose="020B0604020202020204" pitchFamily="34" charset="0"/>
              </a:rPr>
              <a:t>0day</a:t>
            </a:r>
            <a:r>
              <a:rPr lang="zh-CN" altLang="en-US" b="1" i="0" dirty="0">
                <a:solidFill>
                  <a:srgbClr val="C00000"/>
                </a:solidFill>
                <a:effectLst/>
                <a:latin typeface="arial" panose="020B0604020202020204" pitchFamily="34" charset="0"/>
              </a:rPr>
              <a:t>）及其控制的网络设备</a:t>
            </a:r>
            <a:r>
              <a:rPr lang="zh-CN" altLang="en-US" b="0" i="0" dirty="0">
                <a:solidFill>
                  <a:srgbClr val="222222"/>
                </a:solidFill>
                <a:effectLst/>
                <a:latin typeface="arial" panose="020B0604020202020204" pitchFamily="34" charset="0"/>
              </a:rPr>
              <a:t>等，持续扩大网络攻击和范围。经技术分析与溯源，技术团队现已澄清</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攻击活动中使用的网络攻击基础设施、专用武器装备及技战术，还原了攻击过程和被窃取的文件，</a:t>
            </a:r>
            <a:r>
              <a:rPr lang="zh-CN" altLang="en-US" b="1" i="0" dirty="0">
                <a:solidFill>
                  <a:srgbClr val="C00000"/>
                </a:solidFill>
                <a:effectLst/>
                <a:latin typeface="arial" panose="020B0604020202020204" pitchFamily="34" charset="0"/>
              </a:rPr>
              <a:t>掌握了美国</a:t>
            </a:r>
            <a:r>
              <a:rPr lang="en-US" altLang="zh-CN" b="1" i="0" dirty="0">
                <a:solidFill>
                  <a:srgbClr val="C00000"/>
                </a:solidFill>
                <a:effectLst/>
                <a:latin typeface="arial" panose="020B0604020202020204" pitchFamily="34" charset="0"/>
              </a:rPr>
              <a:t>NSA</a:t>
            </a:r>
            <a:r>
              <a:rPr lang="zh-CN" altLang="en-US" b="1" i="0" dirty="0">
                <a:solidFill>
                  <a:srgbClr val="C00000"/>
                </a:solidFill>
                <a:effectLst/>
                <a:latin typeface="arial" panose="020B0604020202020204" pitchFamily="34" charset="0"/>
              </a:rPr>
              <a:t>及其下属</a:t>
            </a:r>
            <a:r>
              <a:rPr lang="en-US" altLang="zh-CN" b="1" i="0" dirty="0">
                <a:solidFill>
                  <a:srgbClr val="C00000"/>
                </a:solidFill>
                <a:effectLst/>
                <a:latin typeface="arial" panose="020B0604020202020204" pitchFamily="34" charset="0"/>
              </a:rPr>
              <a:t>TAO</a:t>
            </a:r>
            <a:r>
              <a:rPr lang="zh-CN" altLang="en-US" b="1" i="0" dirty="0">
                <a:solidFill>
                  <a:srgbClr val="C00000"/>
                </a:solidFill>
                <a:effectLst/>
                <a:latin typeface="arial" panose="020B0604020202020204" pitchFamily="34" charset="0"/>
              </a:rPr>
              <a:t>对中国信息网络实施网络攻击和数据窃密的相关证据，涉及在美国国内对中国直接发起网络攻击的人员</a:t>
            </a:r>
            <a:r>
              <a:rPr lang="en-US" altLang="zh-CN" b="1" i="0" dirty="0">
                <a:solidFill>
                  <a:srgbClr val="C00000"/>
                </a:solidFill>
                <a:effectLst/>
                <a:latin typeface="arial" panose="020B0604020202020204" pitchFamily="34" charset="0"/>
              </a:rPr>
              <a:t>13</a:t>
            </a:r>
            <a:r>
              <a:rPr lang="zh-CN" altLang="en-US" b="1" i="0" dirty="0">
                <a:solidFill>
                  <a:srgbClr val="C00000"/>
                </a:solidFill>
                <a:effectLst/>
                <a:latin typeface="arial" panose="020B0604020202020204" pitchFamily="34" charset="0"/>
              </a:rPr>
              <a:t>名，以及</a:t>
            </a:r>
            <a:r>
              <a:rPr lang="en-US" altLang="zh-CN" b="1" i="0" dirty="0">
                <a:solidFill>
                  <a:srgbClr val="C00000"/>
                </a:solidFill>
                <a:effectLst/>
                <a:latin typeface="arial" panose="020B0604020202020204" pitchFamily="34" charset="0"/>
              </a:rPr>
              <a:t>NSA</a:t>
            </a:r>
            <a:r>
              <a:rPr lang="zh-CN" altLang="en-US" b="1" i="0" dirty="0">
                <a:solidFill>
                  <a:srgbClr val="C00000"/>
                </a:solidFill>
                <a:effectLst/>
                <a:latin typeface="arial" panose="020B0604020202020204" pitchFamily="34" charset="0"/>
              </a:rPr>
              <a:t>通过掩护公司为构建网络攻击环境而与美国电信运营商签订的合同</a:t>
            </a:r>
            <a:r>
              <a:rPr lang="en-US" altLang="zh-CN" b="1" i="0" dirty="0">
                <a:solidFill>
                  <a:srgbClr val="C00000"/>
                </a:solidFill>
                <a:effectLst/>
                <a:latin typeface="arial" panose="020B0604020202020204" pitchFamily="34" charset="0"/>
              </a:rPr>
              <a:t>60</a:t>
            </a:r>
            <a:r>
              <a:rPr lang="zh-CN" altLang="en-US" b="1" i="0" dirty="0">
                <a:solidFill>
                  <a:srgbClr val="C00000"/>
                </a:solidFill>
                <a:effectLst/>
                <a:latin typeface="arial" panose="020B0604020202020204" pitchFamily="34" charset="0"/>
              </a:rPr>
              <a:t>余份，电子文件</a:t>
            </a:r>
            <a:r>
              <a:rPr lang="en-US" altLang="zh-CN" b="1" i="0" dirty="0">
                <a:solidFill>
                  <a:srgbClr val="C00000"/>
                </a:solidFill>
                <a:effectLst/>
                <a:latin typeface="arial" panose="020B0604020202020204" pitchFamily="34" charset="0"/>
              </a:rPr>
              <a:t>170</a:t>
            </a:r>
            <a:r>
              <a:rPr lang="zh-CN" altLang="en-US" b="1" i="0" dirty="0">
                <a:solidFill>
                  <a:srgbClr val="C00000"/>
                </a:solidFill>
                <a:effectLst/>
                <a:latin typeface="arial" panose="020B0604020202020204" pitchFamily="34" charset="0"/>
              </a:rPr>
              <a:t>余份。</a:t>
            </a:r>
          </a:p>
          <a:p>
            <a:pPr algn="l">
              <a:spcBef>
                <a:spcPts val="600"/>
              </a:spcBef>
            </a:pPr>
            <a:r>
              <a:rPr lang="zh-CN" altLang="en-US" b="1" i="0" dirty="0">
                <a:solidFill>
                  <a:srgbClr val="333333"/>
                </a:solidFill>
                <a:effectLst/>
                <a:latin typeface="arial" panose="020B0604020202020204" pitchFamily="34" charset="0"/>
              </a:rPr>
              <a:t>二、攻击事件分析</a:t>
            </a:r>
            <a:endParaRPr lang="zh-CN" altLang="en-US" b="0" i="0" dirty="0">
              <a:solidFill>
                <a:srgbClr val="222222"/>
              </a:solidFill>
              <a:effectLst/>
              <a:latin typeface="arial" panose="020B0604020202020204" pitchFamily="34" charset="0"/>
            </a:endParaRPr>
          </a:p>
          <a:p>
            <a:pPr>
              <a:spcBef>
                <a:spcPts val="600"/>
              </a:spcBef>
            </a:pPr>
            <a:r>
              <a:rPr lang="zh-CN" altLang="en-US" dirty="0">
                <a:solidFill>
                  <a:srgbClr val="222222"/>
                </a:solidFill>
                <a:latin typeface="arial" panose="020B0604020202020204" pitchFamily="34" charset="0"/>
              </a:rPr>
              <a:t>　　在</a:t>
            </a:r>
            <a:r>
              <a:rPr lang="zh-CN" altLang="en-US" b="0" i="0" dirty="0">
                <a:solidFill>
                  <a:srgbClr val="222222"/>
                </a:solidFill>
                <a:effectLst/>
                <a:latin typeface="arial" panose="020B0604020202020204" pitchFamily="34" charset="0"/>
              </a:rPr>
              <a:t>针对西北工业大学的网络攻击中，</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使用了</a:t>
            </a:r>
            <a:r>
              <a:rPr lang="en-US" altLang="zh-CN" b="1" i="0" dirty="0">
                <a:solidFill>
                  <a:srgbClr val="C00000"/>
                </a:solidFill>
                <a:effectLst/>
                <a:latin typeface="arial" panose="020B0604020202020204" pitchFamily="34" charset="0"/>
              </a:rPr>
              <a:t>40</a:t>
            </a:r>
            <a:r>
              <a:rPr lang="zh-CN" altLang="en-US" b="1" i="0" dirty="0">
                <a:solidFill>
                  <a:srgbClr val="C00000"/>
                </a:solidFill>
                <a:effectLst/>
                <a:latin typeface="arial" panose="020B0604020202020204" pitchFamily="34" charset="0"/>
              </a:rPr>
              <a:t>余种不同的</a:t>
            </a:r>
            <a:r>
              <a:rPr lang="en-US" altLang="zh-CN" b="1" i="0" dirty="0">
                <a:solidFill>
                  <a:srgbClr val="C00000"/>
                </a:solidFill>
                <a:effectLst/>
                <a:latin typeface="arial" panose="020B0604020202020204" pitchFamily="34" charset="0"/>
              </a:rPr>
              <a:t>NSA</a:t>
            </a:r>
            <a:r>
              <a:rPr lang="zh-CN" altLang="en-US" b="1" i="0" dirty="0">
                <a:solidFill>
                  <a:srgbClr val="C00000"/>
                </a:solidFill>
                <a:effectLst/>
                <a:latin typeface="arial" panose="020B0604020202020204" pitchFamily="34" charset="0"/>
              </a:rPr>
              <a:t>专属网络攻击武器</a:t>
            </a:r>
            <a:r>
              <a:rPr lang="zh-CN" altLang="en-US" b="0" i="0" dirty="0">
                <a:solidFill>
                  <a:srgbClr val="222222"/>
                </a:solidFill>
                <a:effectLst/>
                <a:latin typeface="arial" panose="020B0604020202020204" pitchFamily="34" charset="0"/>
              </a:rPr>
              <a:t>，持续对西北工业大学开展攻击窃密，</a:t>
            </a:r>
            <a:r>
              <a:rPr lang="zh-CN" altLang="en-US" dirty="0">
                <a:solidFill>
                  <a:srgbClr val="222222"/>
                </a:solidFill>
                <a:latin typeface="arial" panose="020B0604020202020204" pitchFamily="34" charset="0"/>
              </a:rPr>
              <a:t>窃取</a:t>
            </a:r>
            <a:r>
              <a:rPr lang="zh-CN" altLang="en-US" b="0" i="0" dirty="0">
                <a:solidFill>
                  <a:srgbClr val="222222"/>
                </a:solidFill>
                <a:effectLst/>
                <a:latin typeface="arial" panose="020B0604020202020204" pitchFamily="34" charset="0"/>
              </a:rPr>
              <a:t>该校关键网络设备配置、网管数据、运维数据等核心技术数据。通过取证分析，技术团队累计发现攻击者在西北工业大学内部渗透的攻击链路多达</a:t>
            </a:r>
            <a:r>
              <a:rPr lang="en-US" altLang="zh-CN" b="0" i="0" dirty="0">
                <a:solidFill>
                  <a:srgbClr val="222222"/>
                </a:solidFill>
                <a:effectLst/>
                <a:latin typeface="arial" panose="020B0604020202020204" pitchFamily="34" charset="0"/>
              </a:rPr>
              <a:t>1100</a:t>
            </a:r>
            <a:r>
              <a:rPr lang="zh-CN" altLang="en-US" b="0" i="0" dirty="0">
                <a:solidFill>
                  <a:srgbClr val="222222"/>
                </a:solidFill>
                <a:effectLst/>
                <a:latin typeface="arial" panose="020B0604020202020204" pitchFamily="34" charset="0"/>
              </a:rPr>
              <a:t>余条、操作的指令序列</a:t>
            </a:r>
            <a:r>
              <a:rPr lang="en-US" altLang="zh-CN" b="0" i="0" dirty="0">
                <a:solidFill>
                  <a:srgbClr val="222222"/>
                </a:solidFill>
                <a:effectLst/>
                <a:latin typeface="arial" panose="020B0604020202020204" pitchFamily="34" charset="0"/>
              </a:rPr>
              <a:t>90</a:t>
            </a:r>
            <a:r>
              <a:rPr lang="zh-CN" altLang="en-US" b="0" i="0" dirty="0">
                <a:solidFill>
                  <a:srgbClr val="222222"/>
                </a:solidFill>
                <a:effectLst/>
                <a:latin typeface="arial" panose="020B0604020202020204" pitchFamily="34" charset="0"/>
              </a:rPr>
              <a:t>余个，并从被入侵的网络设备中定位了多份遭窃取的网络设备配置文件、遭嗅探的网络通信数据及口令、其它类型的日志和密钥文件以及其他与攻击活动相关的主要细节。具体分析情况如下：</a:t>
            </a:r>
          </a:p>
        </p:txBody>
      </p:sp>
      <p:sp>
        <p:nvSpPr>
          <p:cNvPr id="3" name="文本框 2">
            <a:extLst>
              <a:ext uri="{FF2B5EF4-FFF2-40B4-BE49-F238E27FC236}">
                <a16:creationId xmlns:a16="http://schemas.microsoft.com/office/drawing/2014/main" id="{F8C9897C-A09D-B77A-7CC4-FE4D68FDDF29}"/>
              </a:ext>
            </a:extLst>
          </p:cNvPr>
          <p:cNvSpPr txBox="1"/>
          <p:nvPr/>
        </p:nvSpPr>
        <p:spPr>
          <a:xfrm>
            <a:off x="463730" y="984461"/>
            <a:ext cx="8863150" cy="523220"/>
          </a:xfrm>
          <a:prstGeom prst="rect">
            <a:avLst/>
          </a:prstGeom>
          <a:noFill/>
        </p:spPr>
        <p:txBody>
          <a:bodyPr wrap="square">
            <a:spAutoFit/>
          </a:bodyPr>
          <a:lstStyle/>
          <a:p>
            <a:r>
              <a:rPr lang="zh-CN" altLang="en-US" sz="2800" b="1" dirty="0">
                <a:latin typeface="微软雅黑" panose="020B0503020204020204" pitchFamily="34" charset="-122"/>
              </a:rPr>
              <a:t>西北工业大学遭美国</a:t>
            </a:r>
            <a:r>
              <a:rPr lang="en-US" altLang="zh-CN" sz="2800" b="1" dirty="0">
                <a:latin typeface="微软雅黑" panose="020B0503020204020204" pitchFamily="34" charset="-122"/>
              </a:rPr>
              <a:t>NSA</a:t>
            </a:r>
            <a:r>
              <a:rPr lang="zh-CN" altLang="en-US" sz="2800" b="1" dirty="0">
                <a:latin typeface="微软雅黑" panose="020B0503020204020204" pitchFamily="34" charset="-122"/>
              </a:rPr>
              <a:t>网络攻击事件调查报告</a:t>
            </a:r>
          </a:p>
        </p:txBody>
      </p:sp>
    </p:spTree>
    <p:extLst>
      <p:ext uri="{BB962C8B-B14F-4D97-AF65-F5344CB8AC3E}">
        <p14:creationId xmlns:p14="http://schemas.microsoft.com/office/powerpoint/2010/main" val="411195818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71BE6-9A0D-CAF4-C1B7-18D3DF86BAB4}"/>
              </a:ext>
            </a:extLst>
          </p:cNvPr>
          <p:cNvSpPr>
            <a:spLocks noGrp="1"/>
          </p:cNvSpPr>
          <p:nvPr>
            <p:ph type="title"/>
          </p:nvPr>
        </p:nvSpPr>
        <p:spPr/>
        <p:txBody>
          <a:bodyPr/>
          <a:lstStyle/>
          <a:p>
            <a:pPr algn="just" eaLnBrk="1">
              <a:spcBef>
                <a:spcPts val="1200"/>
              </a:spcBef>
              <a:spcAft>
                <a:spcPts val="600"/>
              </a:spcAft>
              <a:buClr>
                <a:schemeClr val="tx2"/>
              </a:buClr>
            </a:pPr>
            <a:r>
              <a:rPr lang="zh-CN" altLang="en-US" dirty="0"/>
              <a:t>密码工程的应用单位</a:t>
            </a:r>
          </a:p>
        </p:txBody>
      </p:sp>
      <p:pic>
        <p:nvPicPr>
          <p:cNvPr id="4" name="图片 3" descr="h">
            <a:extLst>
              <a:ext uri="{FF2B5EF4-FFF2-40B4-BE49-F238E27FC236}">
                <a16:creationId xmlns:a16="http://schemas.microsoft.com/office/drawing/2014/main" id="{B1020D3B-F1DC-F587-3B61-6D188FF925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5186" y="2720539"/>
            <a:ext cx="1507906" cy="734769"/>
          </a:xfrm>
          <a:prstGeom prst="rect">
            <a:avLst/>
          </a:prstGeom>
        </p:spPr>
      </p:pic>
      <p:pic>
        <p:nvPicPr>
          <p:cNvPr id="6" name="图片 5">
            <a:extLst>
              <a:ext uri="{FF2B5EF4-FFF2-40B4-BE49-F238E27FC236}">
                <a16:creationId xmlns:a16="http://schemas.microsoft.com/office/drawing/2014/main" id="{D7A2A5AE-B911-2D27-BD96-2C5647284822}"/>
              </a:ext>
            </a:extLst>
          </p:cNvPr>
          <p:cNvPicPr>
            <a:picLocks noChangeAspect="1"/>
          </p:cNvPicPr>
          <p:nvPr/>
        </p:nvPicPr>
        <p:blipFill>
          <a:blip r:embed="rId3"/>
          <a:stretch>
            <a:fillRect/>
          </a:stretch>
        </p:blipFill>
        <p:spPr>
          <a:xfrm>
            <a:off x="5314348" y="1814581"/>
            <a:ext cx="1115427" cy="757649"/>
          </a:xfrm>
          <a:prstGeom prst="rect">
            <a:avLst/>
          </a:prstGeom>
        </p:spPr>
      </p:pic>
      <p:pic>
        <p:nvPicPr>
          <p:cNvPr id="11" name="图片 10">
            <a:extLst>
              <a:ext uri="{FF2B5EF4-FFF2-40B4-BE49-F238E27FC236}">
                <a16:creationId xmlns:a16="http://schemas.microsoft.com/office/drawing/2014/main" id="{A8647940-F911-9BA9-9AEF-665EB7385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8176" y="3551504"/>
            <a:ext cx="1180603" cy="749476"/>
          </a:xfrm>
          <a:prstGeom prst="rect">
            <a:avLst/>
          </a:prstGeom>
        </p:spPr>
      </p:pic>
      <p:sp>
        <p:nvSpPr>
          <p:cNvPr id="12" name="矩形 11">
            <a:extLst>
              <a:ext uri="{FF2B5EF4-FFF2-40B4-BE49-F238E27FC236}">
                <a16:creationId xmlns:a16="http://schemas.microsoft.com/office/drawing/2014/main" id="{FA8E9B85-EE74-D641-36BD-9E53DBA7CCF5}"/>
              </a:ext>
            </a:extLst>
          </p:cNvPr>
          <p:cNvSpPr/>
          <p:nvPr/>
        </p:nvSpPr>
        <p:spPr>
          <a:xfrm>
            <a:off x="2872558" y="1075324"/>
            <a:ext cx="29327" cy="4983496"/>
          </a:xfrm>
          <a:prstGeom prst="rect">
            <a:avLst/>
          </a:prstGeom>
          <a:solidFill>
            <a:srgbClr val="78D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2865D105-C760-0200-4C2C-6B779FD5C9D0}"/>
              </a:ext>
            </a:extLst>
          </p:cNvPr>
          <p:cNvGrpSpPr/>
          <p:nvPr/>
        </p:nvGrpSpPr>
        <p:grpSpPr>
          <a:xfrm>
            <a:off x="486156" y="2286150"/>
            <a:ext cx="2355558" cy="424752"/>
            <a:chOff x="486156" y="2464904"/>
            <a:chExt cx="2355558" cy="424752"/>
          </a:xfrm>
        </p:grpSpPr>
        <p:pic>
          <p:nvPicPr>
            <p:cNvPr id="14" name="图片 13">
              <a:extLst>
                <a:ext uri="{FF2B5EF4-FFF2-40B4-BE49-F238E27FC236}">
                  <a16:creationId xmlns:a16="http://schemas.microsoft.com/office/drawing/2014/main" id="{969D2AB0-4505-3AFF-E68B-16E7183845AE}"/>
                </a:ext>
              </a:extLst>
            </p:cNvPr>
            <p:cNvPicPr>
              <a:picLocks noChangeAspect="1"/>
            </p:cNvPicPr>
            <p:nvPr/>
          </p:nvPicPr>
          <p:blipFill>
            <a:blip r:embed="rId5"/>
            <a:stretch>
              <a:fillRect/>
            </a:stretch>
          </p:blipFill>
          <p:spPr>
            <a:xfrm>
              <a:off x="486156" y="2464904"/>
              <a:ext cx="424752" cy="424752"/>
            </a:xfrm>
            <a:prstGeom prst="rect">
              <a:avLst/>
            </a:prstGeom>
          </p:spPr>
        </p:pic>
        <p:sp>
          <p:nvSpPr>
            <p:cNvPr id="15" name="文本占位符 4">
              <a:extLst>
                <a:ext uri="{FF2B5EF4-FFF2-40B4-BE49-F238E27FC236}">
                  <a16:creationId xmlns:a16="http://schemas.microsoft.com/office/drawing/2014/main" id="{D8621C74-DDB8-02F4-DFA1-33780C13174E}"/>
                </a:ext>
              </a:extLst>
            </p:cNvPr>
            <p:cNvSpPr txBox="1">
              <a:spLocks/>
            </p:cNvSpPr>
            <p:nvPr/>
          </p:nvSpPr>
          <p:spPr>
            <a:xfrm>
              <a:off x="1079724" y="2470714"/>
              <a:ext cx="1761990" cy="375701"/>
            </a:xfrm>
            <a:prstGeom prst="rect">
              <a:avLst/>
            </a:prstGeom>
          </p:spPr>
          <p:txBody>
            <a:bodyPr vert="horz" lIns="91440" tIns="45720" rIns="91440" bIns="45720" rtlCol="0" anchor="ctr">
              <a:normAutofit/>
            </a:bodyPr>
            <a:lstStyle>
              <a:lvl1pPr marL="0" indent="0" algn="just" defTabSz="914400" rtl="0" eaLnBrk="1" latinLnBrk="0" hangingPunct="1">
                <a:lnSpc>
                  <a:spcPct val="150000"/>
                </a:lnSpc>
                <a:spcBef>
                  <a:spcPts val="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zh-CN" altLang="en-US" sz="1600" dirty="0">
                  <a:latin typeface="Arial" panose="020B0604020202020204" pitchFamily="34" charset="0"/>
                  <a:ea typeface="黑体" panose="02010609060101010101" pitchFamily="49" charset="-122"/>
                  <a:cs typeface="Arial" panose="020B0604020202020204" pitchFamily="34" charset="0"/>
                </a:rPr>
                <a:t>密码产品厂商</a:t>
              </a:r>
            </a:p>
          </p:txBody>
        </p:sp>
      </p:grpSp>
      <p:grpSp>
        <p:nvGrpSpPr>
          <p:cNvPr id="16" name="组合 15">
            <a:extLst>
              <a:ext uri="{FF2B5EF4-FFF2-40B4-BE49-F238E27FC236}">
                <a16:creationId xmlns:a16="http://schemas.microsoft.com/office/drawing/2014/main" id="{C558FB8B-D8E5-D589-C623-A58A194DEB26}"/>
              </a:ext>
            </a:extLst>
          </p:cNvPr>
          <p:cNvGrpSpPr/>
          <p:nvPr/>
        </p:nvGrpSpPr>
        <p:grpSpPr>
          <a:xfrm>
            <a:off x="454117" y="3091698"/>
            <a:ext cx="2361417" cy="446325"/>
            <a:chOff x="454117" y="3129553"/>
            <a:chExt cx="2361417" cy="446325"/>
          </a:xfrm>
        </p:grpSpPr>
        <p:sp>
          <p:nvSpPr>
            <p:cNvPr id="17" name="文本占位符 4">
              <a:extLst>
                <a:ext uri="{FF2B5EF4-FFF2-40B4-BE49-F238E27FC236}">
                  <a16:creationId xmlns:a16="http://schemas.microsoft.com/office/drawing/2014/main" id="{C299F139-526E-9C47-339E-772B3EEABEBF}"/>
                </a:ext>
              </a:extLst>
            </p:cNvPr>
            <p:cNvSpPr txBox="1">
              <a:spLocks/>
            </p:cNvSpPr>
            <p:nvPr/>
          </p:nvSpPr>
          <p:spPr>
            <a:xfrm>
              <a:off x="1079724" y="3152690"/>
              <a:ext cx="1735810" cy="375701"/>
            </a:xfrm>
            <a:prstGeom prst="rect">
              <a:avLst/>
            </a:prstGeom>
          </p:spPr>
          <p:txBody>
            <a:bodyPr vert="horz" lIns="91440" tIns="45720" rIns="91440" bIns="45720" rtlCol="0" anchor="ctr">
              <a:normAutofit/>
            </a:bodyPr>
            <a:lstStyle>
              <a:lvl1pPr marL="0" indent="0" algn="just" defTabSz="914400" rtl="0" eaLnBrk="1" latinLnBrk="0" hangingPunct="1">
                <a:lnSpc>
                  <a:spcPct val="150000"/>
                </a:lnSpc>
                <a:spcBef>
                  <a:spcPts val="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zh-CN" altLang="en-US" sz="1600" dirty="0">
                  <a:latin typeface="Arial" panose="020B0604020202020204" pitchFamily="34" charset="0"/>
                  <a:ea typeface="黑体" panose="02010609060101010101" pitchFamily="49" charset="-122"/>
                  <a:cs typeface="Arial" panose="020B0604020202020204" pitchFamily="34" charset="0"/>
                </a:rPr>
                <a:t>密码芯片厂商</a:t>
              </a:r>
            </a:p>
          </p:txBody>
        </p:sp>
        <p:pic>
          <p:nvPicPr>
            <p:cNvPr id="18" name="图片 17">
              <a:extLst>
                <a:ext uri="{FF2B5EF4-FFF2-40B4-BE49-F238E27FC236}">
                  <a16:creationId xmlns:a16="http://schemas.microsoft.com/office/drawing/2014/main" id="{E43429E0-C8B1-ED29-AA8D-BA0F1568BCC5}"/>
                </a:ext>
              </a:extLst>
            </p:cNvPr>
            <p:cNvPicPr>
              <a:picLocks noChangeAspect="1"/>
            </p:cNvPicPr>
            <p:nvPr/>
          </p:nvPicPr>
          <p:blipFill>
            <a:blip r:embed="rId6"/>
            <a:stretch>
              <a:fillRect/>
            </a:stretch>
          </p:blipFill>
          <p:spPr>
            <a:xfrm>
              <a:off x="454117" y="3129553"/>
              <a:ext cx="488831" cy="446325"/>
            </a:xfrm>
            <a:prstGeom prst="rect">
              <a:avLst/>
            </a:prstGeom>
          </p:spPr>
        </p:pic>
      </p:grpSp>
      <p:grpSp>
        <p:nvGrpSpPr>
          <p:cNvPr id="19" name="组合 18">
            <a:extLst>
              <a:ext uri="{FF2B5EF4-FFF2-40B4-BE49-F238E27FC236}">
                <a16:creationId xmlns:a16="http://schemas.microsoft.com/office/drawing/2014/main" id="{A5D16C37-DDDC-B0EA-08AD-D2BFCEF40956}"/>
              </a:ext>
            </a:extLst>
          </p:cNvPr>
          <p:cNvGrpSpPr/>
          <p:nvPr/>
        </p:nvGrpSpPr>
        <p:grpSpPr>
          <a:xfrm>
            <a:off x="474694" y="3918819"/>
            <a:ext cx="2340840" cy="375701"/>
            <a:chOff x="474694" y="3793486"/>
            <a:chExt cx="2340840" cy="375701"/>
          </a:xfrm>
        </p:grpSpPr>
        <p:pic>
          <p:nvPicPr>
            <p:cNvPr id="20" name="图片 19">
              <a:extLst>
                <a:ext uri="{FF2B5EF4-FFF2-40B4-BE49-F238E27FC236}">
                  <a16:creationId xmlns:a16="http://schemas.microsoft.com/office/drawing/2014/main" id="{09F38326-B9B4-1270-E553-9A6BA51AF505}"/>
                </a:ext>
              </a:extLst>
            </p:cNvPr>
            <p:cNvPicPr>
              <a:picLocks noChangeAspect="1"/>
            </p:cNvPicPr>
            <p:nvPr/>
          </p:nvPicPr>
          <p:blipFill>
            <a:blip r:embed="rId7"/>
            <a:stretch>
              <a:fillRect/>
            </a:stretch>
          </p:blipFill>
          <p:spPr>
            <a:xfrm>
              <a:off x="474694" y="3807237"/>
              <a:ext cx="447675" cy="361950"/>
            </a:xfrm>
            <a:prstGeom prst="rect">
              <a:avLst/>
            </a:prstGeom>
          </p:spPr>
        </p:pic>
        <p:sp>
          <p:nvSpPr>
            <p:cNvPr id="21" name="文本占位符 4">
              <a:extLst>
                <a:ext uri="{FF2B5EF4-FFF2-40B4-BE49-F238E27FC236}">
                  <a16:creationId xmlns:a16="http://schemas.microsoft.com/office/drawing/2014/main" id="{32417947-2FAA-64AF-E90A-C7CC081182DB}"/>
                </a:ext>
              </a:extLst>
            </p:cNvPr>
            <p:cNvSpPr txBox="1">
              <a:spLocks/>
            </p:cNvSpPr>
            <p:nvPr/>
          </p:nvSpPr>
          <p:spPr>
            <a:xfrm>
              <a:off x="1079724" y="3793486"/>
              <a:ext cx="1735810" cy="375701"/>
            </a:xfrm>
            <a:prstGeom prst="rect">
              <a:avLst/>
            </a:prstGeom>
          </p:spPr>
          <p:txBody>
            <a:bodyPr vert="horz" lIns="91440" tIns="45720" rIns="91440" bIns="45720" rtlCol="0" anchor="ctr">
              <a:normAutofit/>
            </a:bodyPr>
            <a:lstStyle>
              <a:lvl1pPr marL="0" indent="0" algn="just" defTabSz="914400" rtl="0" eaLnBrk="1" latinLnBrk="0" hangingPunct="1">
                <a:lnSpc>
                  <a:spcPct val="150000"/>
                </a:lnSpc>
                <a:spcBef>
                  <a:spcPts val="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zh-CN" altLang="en-US" sz="1600" dirty="0">
                  <a:latin typeface="Arial" panose="020B0604020202020204" pitchFamily="34" charset="0"/>
                  <a:ea typeface="黑体" panose="02010609060101010101" pitchFamily="49" charset="-122"/>
                  <a:cs typeface="Arial" panose="020B0604020202020204" pitchFamily="34" charset="0"/>
                </a:rPr>
                <a:t>高等院校</a:t>
              </a:r>
            </a:p>
          </p:txBody>
        </p:sp>
      </p:grpSp>
      <p:grpSp>
        <p:nvGrpSpPr>
          <p:cNvPr id="22" name="组合 21">
            <a:extLst>
              <a:ext uri="{FF2B5EF4-FFF2-40B4-BE49-F238E27FC236}">
                <a16:creationId xmlns:a16="http://schemas.microsoft.com/office/drawing/2014/main" id="{7AAD05F3-7612-0526-7BBF-746FD23F4DDF}"/>
              </a:ext>
            </a:extLst>
          </p:cNvPr>
          <p:cNvGrpSpPr/>
          <p:nvPr/>
        </p:nvGrpSpPr>
        <p:grpSpPr>
          <a:xfrm>
            <a:off x="504798" y="1500037"/>
            <a:ext cx="2336916" cy="405317"/>
            <a:chOff x="504798" y="1727913"/>
            <a:chExt cx="2336916" cy="405317"/>
          </a:xfrm>
        </p:grpSpPr>
        <p:pic>
          <p:nvPicPr>
            <p:cNvPr id="23" name="图片 22">
              <a:extLst>
                <a:ext uri="{FF2B5EF4-FFF2-40B4-BE49-F238E27FC236}">
                  <a16:creationId xmlns:a16="http://schemas.microsoft.com/office/drawing/2014/main" id="{B2C46840-8396-5E58-6836-C9F19A0E3C28}"/>
                </a:ext>
              </a:extLst>
            </p:cNvPr>
            <p:cNvPicPr>
              <a:picLocks noChangeAspect="1"/>
            </p:cNvPicPr>
            <p:nvPr/>
          </p:nvPicPr>
          <p:blipFill>
            <a:blip r:embed="rId8"/>
            <a:stretch>
              <a:fillRect/>
            </a:stretch>
          </p:blipFill>
          <p:spPr>
            <a:xfrm>
              <a:off x="504798" y="1727913"/>
              <a:ext cx="438150" cy="400050"/>
            </a:xfrm>
            <a:prstGeom prst="rect">
              <a:avLst/>
            </a:prstGeom>
          </p:spPr>
        </p:pic>
        <p:sp>
          <p:nvSpPr>
            <p:cNvPr id="24" name="文本占位符 4">
              <a:extLst>
                <a:ext uri="{FF2B5EF4-FFF2-40B4-BE49-F238E27FC236}">
                  <a16:creationId xmlns:a16="http://schemas.microsoft.com/office/drawing/2014/main" id="{37851C9D-DA59-069D-9723-671ACA70655C}"/>
                </a:ext>
              </a:extLst>
            </p:cNvPr>
            <p:cNvSpPr txBox="1">
              <a:spLocks/>
            </p:cNvSpPr>
            <p:nvPr/>
          </p:nvSpPr>
          <p:spPr>
            <a:xfrm>
              <a:off x="1079724" y="1757529"/>
              <a:ext cx="1761990" cy="375701"/>
            </a:xfrm>
            <a:prstGeom prst="rect">
              <a:avLst/>
            </a:prstGeom>
          </p:spPr>
          <p:txBody>
            <a:bodyPr vert="horz" lIns="91440" tIns="45720" rIns="91440" bIns="45720" rtlCol="0" anchor="ctr">
              <a:normAutofit/>
            </a:bodyPr>
            <a:lstStyle>
              <a:lvl1pPr marL="0" indent="0" algn="just" defTabSz="914400" rtl="0" eaLnBrk="1" latinLnBrk="0" hangingPunct="1">
                <a:lnSpc>
                  <a:spcPct val="150000"/>
                </a:lnSpc>
                <a:spcBef>
                  <a:spcPts val="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zh-CN" altLang="en-US" sz="1600" dirty="0">
                  <a:latin typeface="Arial" panose="020B0604020202020204" pitchFamily="34" charset="0"/>
                  <a:ea typeface="黑体" panose="02010609060101010101" pitchFamily="49" charset="-122"/>
                  <a:cs typeface="Arial" panose="020B0604020202020204" pitchFamily="34" charset="0"/>
                </a:rPr>
                <a:t>密码测评机构</a:t>
              </a:r>
            </a:p>
          </p:txBody>
        </p:sp>
      </p:grpSp>
      <p:pic>
        <p:nvPicPr>
          <p:cNvPr id="25" name="图片 24">
            <a:extLst>
              <a:ext uri="{FF2B5EF4-FFF2-40B4-BE49-F238E27FC236}">
                <a16:creationId xmlns:a16="http://schemas.microsoft.com/office/drawing/2014/main" id="{4C83783F-B93D-F5C4-43C1-5DA7CD4B91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2021" y="5350803"/>
            <a:ext cx="648000" cy="648000"/>
          </a:xfrm>
          <a:prstGeom prst="rect">
            <a:avLst/>
          </a:prstGeom>
        </p:spPr>
      </p:pic>
      <p:pic>
        <p:nvPicPr>
          <p:cNvPr id="26" name="图片 25">
            <a:extLst>
              <a:ext uri="{FF2B5EF4-FFF2-40B4-BE49-F238E27FC236}">
                <a16:creationId xmlns:a16="http://schemas.microsoft.com/office/drawing/2014/main" id="{E61E6765-E80F-D965-C6C2-D28895592E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0936" y="5350803"/>
            <a:ext cx="648000" cy="648000"/>
          </a:xfrm>
          <a:prstGeom prst="rect">
            <a:avLst/>
          </a:prstGeom>
        </p:spPr>
      </p:pic>
      <p:pic>
        <p:nvPicPr>
          <p:cNvPr id="27" name="图片 26">
            <a:extLst>
              <a:ext uri="{FF2B5EF4-FFF2-40B4-BE49-F238E27FC236}">
                <a16:creationId xmlns:a16="http://schemas.microsoft.com/office/drawing/2014/main" id="{377BF479-E22F-5AD4-87BE-50F2195026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55276" y="5350803"/>
            <a:ext cx="648000" cy="648000"/>
          </a:xfrm>
          <a:prstGeom prst="rect">
            <a:avLst/>
          </a:prstGeom>
        </p:spPr>
      </p:pic>
      <p:pic>
        <p:nvPicPr>
          <p:cNvPr id="28" name="图片 27">
            <a:extLst>
              <a:ext uri="{FF2B5EF4-FFF2-40B4-BE49-F238E27FC236}">
                <a16:creationId xmlns:a16="http://schemas.microsoft.com/office/drawing/2014/main" id="{84302E5D-4B1A-E272-958F-51F96E5BC1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3106" y="5354403"/>
            <a:ext cx="648000" cy="640801"/>
          </a:xfrm>
          <a:prstGeom prst="rect">
            <a:avLst/>
          </a:prstGeom>
        </p:spPr>
      </p:pic>
      <p:pic>
        <p:nvPicPr>
          <p:cNvPr id="29" name="图片 28">
            <a:extLst>
              <a:ext uri="{FF2B5EF4-FFF2-40B4-BE49-F238E27FC236}">
                <a16:creationId xmlns:a16="http://schemas.microsoft.com/office/drawing/2014/main" id="{EE85C8FE-322D-E288-931D-4CB17AE3E95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69446" y="5350803"/>
            <a:ext cx="648000" cy="648000"/>
          </a:xfrm>
          <a:prstGeom prst="rect">
            <a:avLst/>
          </a:prstGeom>
        </p:spPr>
      </p:pic>
      <p:pic>
        <p:nvPicPr>
          <p:cNvPr id="30" name="图片 29">
            <a:extLst>
              <a:ext uri="{FF2B5EF4-FFF2-40B4-BE49-F238E27FC236}">
                <a16:creationId xmlns:a16="http://schemas.microsoft.com/office/drawing/2014/main" id="{10F4502A-6B68-4286-DEB1-CD2248C25B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34191" y="5350803"/>
            <a:ext cx="648000" cy="648000"/>
          </a:xfrm>
          <a:prstGeom prst="rect">
            <a:avLst/>
          </a:prstGeom>
        </p:spPr>
      </p:pic>
      <p:pic>
        <p:nvPicPr>
          <p:cNvPr id="31" name="图片 30">
            <a:extLst>
              <a:ext uri="{FF2B5EF4-FFF2-40B4-BE49-F238E27FC236}">
                <a16:creationId xmlns:a16="http://schemas.microsoft.com/office/drawing/2014/main" id="{8C16A5F5-B7A7-D715-72F1-E473B29EB5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76361" y="5319248"/>
            <a:ext cx="720000" cy="711111"/>
          </a:xfrm>
          <a:prstGeom prst="rect">
            <a:avLst/>
          </a:prstGeom>
        </p:spPr>
      </p:pic>
      <p:pic>
        <p:nvPicPr>
          <p:cNvPr id="32" name="图片 31">
            <a:extLst>
              <a:ext uri="{FF2B5EF4-FFF2-40B4-BE49-F238E27FC236}">
                <a16:creationId xmlns:a16="http://schemas.microsoft.com/office/drawing/2014/main" id="{217DF2CF-F732-036A-5737-2BF98DA53DC6}"/>
              </a:ext>
            </a:extLst>
          </p:cNvPr>
          <p:cNvPicPr>
            <a:picLocks noChangeAspect="1"/>
          </p:cNvPicPr>
          <p:nvPr/>
        </p:nvPicPr>
        <p:blipFill>
          <a:blip r:embed="rId16"/>
          <a:stretch>
            <a:fillRect/>
          </a:stretch>
        </p:blipFill>
        <p:spPr>
          <a:xfrm>
            <a:off x="10134685" y="1073363"/>
            <a:ext cx="1478199" cy="484893"/>
          </a:xfrm>
          <a:prstGeom prst="rect">
            <a:avLst/>
          </a:prstGeom>
        </p:spPr>
      </p:pic>
      <p:pic>
        <p:nvPicPr>
          <p:cNvPr id="33" name="图片 32">
            <a:extLst>
              <a:ext uri="{FF2B5EF4-FFF2-40B4-BE49-F238E27FC236}">
                <a16:creationId xmlns:a16="http://schemas.microsoft.com/office/drawing/2014/main" id="{8C282698-4420-59E3-B3B5-81641D49A9FD}"/>
              </a:ext>
            </a:extLst>
          </p:cNvPr>
          <p:cNvPicPr>
            <a:picLocks noChangeAspect="1"/>
          </p:cNvPicPr>
          <p:nvPr/>
        </p:nvPicPr>
        <p:blipFill>
          <a:blip r:embed="rId17"/>
          <a:stretch>
            <a:fillRect/>
          </a:stretch>
        </p:blipFill>
        <p:spPr>
          <a:xfrm>
            <a:off x="6903684" y="3725992"/>
            <a:ext cx="1280610" cy="400500"/>
          </a:xfrm>
          <a:prstGeom prst="rect">
            <a:avLst/>
          </a:prstGeom>
        </p:spPr>
      </p:pic>
      <p:pic>
        <p:nvPicPr>
          <p:cNvPr id="34" name="图片 33" descr="h">
            <a:extLst>
              <a:ext uri="{FF2B5EF4-FFF2-40B4-BE49-F238E27FC236}">
                <a16:creationId xmlns:a16="http://schemas.microsoft.com/office/drawing/2014/main" id="{2779E658-D8BA-ABC4-3DF0-F4982BD45AB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41426" y="2784592"/>
            <a:ext cx="1840208" cy="606663"/>
          </a:xfrm>
          <a:prstGeom prst="rect">
            <a:avLst/>
          </a:prstGeom>
        </p:spPr>
      </p:pic>
      <p:pic>
        <p:nvPicPr>
          <p:cNvPr id="35" name="图形 34" descr="h">
            <a:extLst>
              <a:ext uri="{FF2B5EF4-FFF2-40B4-BE49-F238E27FC236}">
                <a16:creationId xmlns:a16="http://schemas.microsoft.com/office/drawing/2014/main" id="{BB531B14-99B4-E114-935A-D678E01684E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95665" y="2928578"/>
            <a:ext cx="3064333" cy="318691"/>
          </a:xfrm>
          <a:prstGeom prst="rect">
            <a:avLst/>
          </a:prstGeom>
        </p:spPr>
      </p:pic>
      <p:pic>
        <p:nvPicPr>
          <p:cNvPr id="36" name="图片 35">
            <a:extLst>
              <a:ext uri="{FF2B5EF4-FFF2-40B4-BE49-F238E27FC236}">
                <a16:creationId xmlns:a16="http://schemas.microsoft.com/office/drawing/2014/main" id="{8938772A-D89E-EEE9-724A-57AB1BB7E484}"/>
              </a:ext>
            </a:extLst>
          </p:cNvPr>
          <p:cNvPicPr>
            <a:picLocks noChangeAspect="1"/>
          </p:cNvPicPr>
          <p:nvPr/>
        </p:nvPicPr>
        <p:blipFill>
          <a:blip r:embed="rId21"/>
          <a:stretch>
            <a:fillRect/>
          </a:stretch>
        </p:blipFill>
        <p:spPr>
          <a:xfrm>
            <a:off x="10089960" y="5314803"/>
            <a:ext cx="720000" cy="720000"/>
          </a:xfrm>
          <a:prstGeom prst="rect">
            <a:avLst/>
          </a:prstGeom>
        </p:spPr>
      </p:pic>
      <p:pic>
        <p:nvPicPr>
          <p:cNvPr id="37" name="图片 36">
            <a:extLst>
              <a:ext uri="{FF2B5EF4-FFF2-40B4-BE49-F238E27FC236}">
                <a16:creationId xmlns:a16="http://schemas.microsoft.com/office/drawing/2014/main" id="{C7AD9967-FFC7-4BC5-69D5-34B2C85E611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070575" y="4480393"/>
            <a:ext cx="572627" cy="678394"/>
          </a:xfrm>
          <a:prstGeom prst="rect">
            <a:avLst/>
          </a:prstGeom>
        </p:spPr>
      </p:pic>
      <p:pic>
        <p:nvPicPr>
          <p:cNvPr id="38" name="图片 37">
            <a:extLst>
              <a:ext uri="{FF2B5EF4-FFF2-40B4-BE49-F238E27FC236}">
                <a16:creationId xmlns:a16="http://schemas.microsoft.com/office/drawing/2014/main" id="{F55B564F-2AF0-B0D8-EFDC-F19FCCF3134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385718" y="4626671"/>
            <a:ext cx="1633082" cy="385839"/>
          </a:xfrm>
          <a:prstGeom prst="rect">
            <a:avLst/>
          </a:prstGeom>
        </p:spPr>
      </p:pic>
      <p:pic>
        <p:nvPicPr>
          <p:cNvPr id="39" name="图片 38">
            <a:extLst>
              <a:ext uri="{FF2B5EF4-FFF2-40B4-BE49-F238E27FC236}">
                <a16:creationId xmlns:a16="http://schemas.microsoft.com/office/drawing/2014/main" id="{65305B76-3727-5BC8-023B-372AC38C412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926065" y="4642627"/>
            <a:ext cx="1393930" cy="353927"/>
          </a:xfrm>
          <a:prstGeom prst="rect">
            <a:avLst/>
          </a:prstGeom>
          <a:solidFill>
            <a:srgbClr val="002060"/>
          </a:solidFill>
        </p:spPr>
      </p:pic>
      <p:pic>
        <p:nvPicPr>
          <p:cNvPr id="40" name="图片 39">
            <a:extLst>
              <a:ext uri="{FF2B5EF4-FFF2-40B4-BE49-F238E27FC236}">
                <a16:creationId xmlns:a16="http://schemas.microsoft.com/office/drawing/2014/main" id="{5B69EB49-8477-D6E8-37D5-33FD6298A9AB}"/>
              </a:ext>
            </a:extLst>
          </p:cNvPr>
          <p:cNvPicPr>
            <a:picLocks noChangeAspect="1"/>
          </p:cNvPicPr>
          <p:nvPr/>
        </p:nvPicPr>
        <p:blipFill>
          <a:blip r:embed="rId25"/>
          <a:stretch>
            <a:fillRect/>
          </a:stretch>
        </p:blipFill>
        <p:spPr>
          <a:xfrm>
            <a:off x="9880157" y="4474334"/>
            <a:ext cx="655518" cy="690512"/>
          </a:xfrm>
          <a:prstGeom prst="rect">
            <a:avLst/>
          </a:prstGeom>
        </p:spPr>
      </p:pic>
      <p:pic>
        <p:nvPicPr>
          <p:cNvPr id="41" name="图片 40">
            <a:extLst>
              <a:ext uri="{FF2B5EF4-FFF2-40B4-BE49-F238E27FC236}">
                <a16:creationId xmlns:a16="http://schemas.microsoft.com/office/drawing/2014/main" id="{D9F4AF85-3A38-6E79-D64D-987D1E30DF3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055398" y="1077468"/>
            <a:ext cx="1614364" cy="476683"/>
          </a:xfrm>
          <a:prstGeom prst="rect">
            <a:avLst/>
          </a:prstGeom>
        </p:spPr>
      </p:pic>
      <p:pic>
        <p:nvPicPr>
          <p:cNvPr id="42" name="图片 41">
            <a:extLst>
              <a:ext uri="{FF2B5EF4-FFF2-40B4-BE49-F238E27FC236}">
                <a16:creationId xmlns:a16="http://schemas.microsoft.com/office/drawing/2014/main" id="{757BE76F-A5DC-2BCE-DC3F-224DBA8BC3F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18892" y="4604458"/>
            <a:ext cx="1714439" cy="430265"/>
          </a:xfrm>
          <a:prstGeom prst="rect">
            <a:avLst/>
          </a:prstGeom>
        </p:spPr>
      </p:pic>
      <p:pic>
        <p:nvPicPr>
          <p:cNvPr id="43" name="图片 42">
            <a:extLst>
              <a:ext uri="{FF2B5EF4-FFF2-40B4-BE49-F238E27FC236}">
                <a16:creationId xmlns:a16="http://schemas.microsoft.com/office/drawing/2014/main" id="{CB8090B2-F521-8E13-144A-3CDA4DD84D66}"/>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983046" y="5314803"/>
            <a:ext cx="718659" cy="720000"/>
          </a:xfrm>
          <a:prstGeom prst="rect">
            <a:avLst/>
          </a:prstGeom>
        </p:spPr>
      </p:pic>
      <p:pic>
        <p:nvPicPr>
          <p:cNvPr id="44" name="图片 43">
            <a:extLst>
              <a:ext uri="{FF2B5EF4-FFF2-40B4-BE49-F238E27FC236}">
                <a16:creationId xmlns:a16="http://schemas.microsoft.com/office/drawing/2014/main" id="{767CFB40-1D18-F911-96B8-3D44D5C94AB5}"/>
              </a:ext>
            </a:extLst>
          </p:cNvPr>
          <p:cNvPicPr>
            <a:picLocks noChangeAspect="1"/>
          </p:cNvPicPr>
          <p:nvPr/>
        </p:nvPicPr>
        <p:blipFill rotWithShape="1">
          <a:blip r:embed="rId29">
            <a:extLst>
              <a:ext uri="{28A0092B-C50C-407E-A947-70E740481C1C}">
                <a14:useLocalDpi xmlns:a14="http://schemas.microsoft.com/office/drawing/2010/main" val="0"/>
              </a:ext>
            </a:extLst>
          </a:blip>
          <a:srcRect l="-3972" r="-3995"/>
          <a:stretch/>
        </p:blipFill>
        <p:spPr>
          <a:xfrm>
            <a:off x="8639199" y="3685604"/>
            <a:ext cx="1470791" cy="481277"/>
          </a:xfrm>
          <a:prstGeom prst="rect">
            <a:avLst/>
          </a:prstGeom>
          <a:solidFill>
            <a:srgbClr val="002060"/>
          </a:solidFill>
        </p:spPr>
      </p:pic>
      <p:pic>
        <p:nvPicPr>
          <p:cNvPr id="45" name="图片 44">
            <a:extLst>
              <a:ext uri="{FF2B5EF4-FFF2-40B4-BE49-F238E27FC236}">
                <a16:creationId xmlns:a16="http://schemas.microsoft.com/office/drawing/2014/main" id="{3244B126-F1E0-A193-6B4C-CCFA7573B898}"/>
              </a:ext>
            </a:extLst>
          </p:cNvPr>
          <p:cNvPicPr>
            <a:picLocks noChangeAspect="1"/>
          </p:cNvPicPr>
          <p:nvPr/>
        </p:nvPicPr>
        <p:blipFill>
          <a:blip r:embed="rId30"/>
          <a:stretch>
            <a:fillRect/>
          </a:stretch>
        </p:blipFill>
        <p:spPr>
          <a:xfrm>
            <a:off x="9190531" y="5314803"/>
            <a:ext cx="726344" cy="720000"/>
          </a:xfrm>
          <a:prstGeom prst="rect">
            <a:avLst/>
          </a:prstGeom>
        </p:spPr>
      </p:pic>
      <p:pic>
        <p:nvPicPr>
          <p:cNvPr id="46" name="图片 45">
            <a:extLst>
              <a:ext uri="{FF2B5EF4-FFF2-40B4-BE49-F238E27FC236}">
                <a16:creationId xmlns:a16="http://schemas.microsoft.com/office/drawing/2014/main" id="{93A91350-76B4-615C-5E3F-D5F33AA4572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374245" y="1095971"/>
            <a:ext cx="2691894" cy="439676"/>
          </a:xfrm>
          <a:prstGeom prst="rect">
            <a:avLst/>
          </a:prstGeom>
        </p:spPr>
      </p:pic>
      <p:pic>
        <p:nvPicPr>
          <p:cNvPr id="47" name="图片 46" descr="h">
            <a:extLst>
              <a:ext uri="{FF2B5EF4-FFF2-40B4-BE49-F238E27FC236}">
                <a16:creationId xmlns:a16="http://schemas.microsoft.com/office/drawing/2014/main" id="{A9BF680A-2566-0B56-9B69-A85A025CEE69}"/>
              </a:ext>
            </a:extLst>
          </p:cNvPr>
          <p:cNvPicPr>
            <a:picLocks noChangeAspect="1"/>
          </p:cNvPicPr>
          <p:nvPr/>
        </p:nvPicPr>
        <p:blipFill>
          <a:blip r:embed="rId32"/>
          <a:stretch>
            <a:fillRect/>
          </a:stretch>
        </p:blipFill>
        <p:spPr>
          <a:xfrm>
            <a:off x="10825233" y="2759204"/>
            <a:ext cx="819012" cy="657439"/>
          </a:xfrm>
          <a:prstGeom prst="rect">
            <a:avLst/>
          </a:prstGeom>
        </p:spPr>
      </p:pic>
      <p:pic>
        <p:nvPicPr>
          <p:cNvPr id="48" name="图片 47">
            <a:extLst>
              <a:ext uri="{FF2B5EF4-FFF2-40B4-BE49-F238E27FC236}">
                <a16:creationId xmlns:a16="http://schemas.microsoft.com/office/drawing/2014/main" id="{64257849-07D2-3D48-05B5-4E2DF54913CD}"/>
              </a:ext>
            </a:extLst>
          </p:cNvPr>
          <p:cNvPicPr>
            <a:picLocks noChangeAspect="1"/>
          </p:cNvPicPr>
          <p:nvPr/>
        </p:nvPicPr>
        <p:blipFill>
          <a:blip r:embed="rId33"/>
          <a:stretch>
            <a:fillRect/>
          </a:stretch>
        </p:blipFill>
        <p:spPr>
          <a:xfrm>
            <a:off x="3261003" y="3506398"/>
            <a:ext cx="1552268" cy="839689"/>
          </a:xfrm>
          <a:prstGeom prst="rect">
            <a:avLst/>
          </a:prstGeom>
        </p:spPr>
      </p:pic>
      <p:pic>
        <p:nvPicPr>
          <p:cNvPr id="49" name="图片 48">
            <a:extLst>
              <a:ext uri="{FF2B5EF4-FFF2-40B4-BE49-F238E27FC236}">
                <a16:creationId xmlns:a16="http://schemas.microsoft.com/office/drawing/2014/main" id="{B478617A-6983-99EF-7F0E-99466BCA1713}"/>
              </a:ext>
            </a:extLst>
          </p:cNvPr>
          <p:cNvPicPr>
            <a:picLocks noChangeAspect="1"/>
          </p:cNvPicPr>
          <p:nvPr/>
        </p:nvPicPr>
        <p:blipFill>
          <a:blip r:embed="rId34"/>
          <a:stretch>
            <a:fillRect/>
          </a:stretch>
        </p:blipFill>
        <p:spPr>
          <a:xfrm>
            <a:off x="6551110" y="1052694"/>
            <a:ext cx="1052462" cy="526231"/>
          </a:xfrm>
          <a:prstGeom prst="rect">
            <a:avLst/>
          </a:prstGeom>
        </p:spPr>
      </p:pic>
      <p:pic>
        <p:nvPicPr>
          <p:cNvPr id="50" name="图片 49">
            <a:extLst>
              <a:ext uri="{FF2B5EF4-FFF2-40B4-BE49-F238E27FC236}">
                <a16:creationId xmlns:a16="http://schemas.microsoft.com/office/drawing/2014/main" id="{BF5B2E30-6790-50DB-CB6B-B2D1A7ABDA90}"/>
              </a:ext>
            </a:extLst>
          </p:cNvPr>
          <p:cNvPicPr>
            <a:picLocks noChangeAspect="1"/>
          </p:cNvPicPr>
          <p:nvPr/>
        </p:nvPicPr>
        <p:blipFill>
          <a:blip r:embed="rId35"/>
          <a:stretch>
            <a:fillRect/>
          </a:stretch>
        </p:blipFill>
        <p:spPr>
          <a:xfrm>
            <a:off x="8908561" y="1929536"/>
            <a:ext cx="761686" cy="527738"/>
          </a:xfrm>
          <a:prstGeom prst="rect">
            <a:avLst/>
          </a:prstGeom>
        </p:spPr>
      </p:pic>
      <p:pic>
        <p:nvPicPr>
          <p:cNvPr id="51" name="图片 50">
            <a:extLst>
              <a:ext uri="{FF2B5EF4-FFF2-40B4-BE49-F238E27FC236}">
                <a16:creationId xmlns:a16="http://schemas.microsoft.com/office/drawing/2014/main" id="{DAF60D5D-2B5F-55B3-88BD-8299AE19198A}"/>
              </a:ext>
            </a:extLst>
          </p:cNvPr>
          <p:cNvPicPr>
            <a:picLocks noChangeAspect="1"/>
          </p:cNvPicPr>
          <p:nvPr/>
        </p:nvPicPr>
        <p:blipFill>
          <a:blip r:embed="rId36"/>
          <a:stretch>
            <a:fillRect/>
          </a:stretch>
        </p:blipFill>
        <p:spPr>
          <a:xfrm>
            <a:off x="6837007" y="1939753"/>
            <a:ext cx="1675203" cy="507305"/>
          </a:xfrm>
          <a:prstGeom prst="rect">
            <a:avLst/>
          </a:prstGeom>
        </p:spPr>
      </p:pic>
      <p:pic>
        <p:nvPicPr>
          <p:cNvPr id="52" name="图片 51">
            <a:extLst>
              <a:ext uri="{FF2B5EF4-FFF2-40B4-BE49-F238E27FC236}">
                <a16:creationId xmlns:a16="http://schemas.microsoft.com/office/drawing/2014/main" id="{ED7420B3-FEAE-482F-39A3-4FB2AC5FB035}"/>
              </a:ext>
            </a:extLst>
          </p:cNvPr>
          <p:cNvPicPr>
            <a:picLocks noChangeAspect="1"/>
          </p:cNvPicPr>
          <p:nvPr/>
        </p:nvPicPr>
        <p:blipFill>
          <a:blip r:embed="rId37"/>
          <a:stretch>
            <a:fillRect/>
          </a:stretch>
        </p:blipFill>
        <p:spPr>
          <a:xfrm>
            <a:off x="10062844" y="1924436"/>
            <a:ext cx="1553198" cy="537938"/>
          </a:xfrm>
          <a:prstGeom prst="rect">
            <a:avLst/>
          </a:prstGeom>
        </p:spPr>
      </p:pic>
      <p:pic>
        <p:nvPicPr>
          <p:cNvPr id="53" name="图片 52">
            <a:extLst>
              <a:ext uri="{FF2B5EF4-FFF2-40B4-BE49-F238E27FC236}">
                <a16:creationId xmlns:a16="http://schemas.microsoft.com/office/drawing/2014/main" id="{EE650ADA-B41D-6AB1-4FA0-625454F6563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564893" y="3683796"/>
            <a:ext cx="1112134" cy="484892"/>
          </a:xfrm>
          <a:prstGeom prst="rect">
            <a:avLst/>
          </a:prstGeom>
        </p:spPr>
      </p:pic>
      <p:pic>
        <p:nvPicPr>
          <p:cNvPr id="54" name="图片 53">
            <a:extLst>
              <a:ext uri="{FF2B5EF4-FFF2-40B4-BE49-F238E27FC236}">
                <a16:creationId xmlns:a16="http://schemas.microsoft.com/office/drawing/2014/main" id="{8DEF12BC-C99F-4F79-8234-4DE092440129}"/>
              </a:ext>
            </a:extLst>
          </p:cNvPr>
          <p:cNvPicPr>
            <a:picLocks noChangeAspect="1"/>
          </p:cNvPicPr>
          <p:nvPr/>
        </p:nvPicPr>
        <p:blipFill>
          <a:blip r:embed="rId39"/>
          <a:stretch>
            <a:fillRect/>
          </a:stretch>
        </p:blipFill>
        <p:spPr>
          <a:xfrm>
            <a:off x="3319060" y="1816679"/>
            <a:ext cx="691008" cy="825838"/>
          </a:xfrm>
          <a:prstGeom prst="rect">
            <a:avLst/>
          </a:prstGeom>
        </p:spPr>
      </p:pic>
      <p:grpSp>
        <p:nvGrpSpPr>
          <p:cNvPr id="55" name="组合 54">
            <a:extLst>
              <a:ext uri="{FF2B5EF4-FFF2-40B4-BE49-F238E27FC236}">
                <a16:creationId xmlns:a16="http://schemas.microsoft.com/office/drawing/2014/main" id="{D12B9D5F-6FFE-3731-48A4-0E69A73184AB}"/>
              </a:ext>
            </a:extLst>
          </p:cNvPr>
          <p:cNvGrpSpPr/>
          <p:nvPr/>
        </p:nvGrpSpPr>
        <p:grpSpPr>
          <a:xfrm>
            <a:off x="517232" y="4675316"/>
            <a:ext cx="2298302" cy="399789"/>
            <a:chOff x="517232" y="4410194"/>
            <a:chExt cx="2298302" cy="399789"/>
          </a:xfrm>
        </p:grpSpPr>
        <p:sp>
          <p:nvSpPr>
            <p:cNvPr id="56" name="文本占位符 4">
              <a:extLst>
                <a:ext uri="{FF2B5EF4-FFF2-40B4-BE49-F238E27FC236}">
                  <a16:creationId xmlns:a16="http://schemas.microsoft.com/office/drawing/2014/main" id="{117B1AF3-F6F7-2436-69A8-EA94AD9BB947}"/>
                </a:ext>
              </a:extLst>
            </p:cNvPr>
            <p:cNvSpPr txBox="1">
              <a:spLocks/>
            </p:cNvSpPr>
            <p:nvPr/>
          </p:nvSpPr>
          <p:spPr>
            <a:xfrm>
              <a:off x="1079724" y="4434282"/>
              <a:ext cx="1735810" cy="375701"/>
            </a:xfrm>
            <a:prstGeom prst="rect">
              <a:avLst/>
            </a:prstGeom>
          </p:spPr>
          <p:txBody>
            <a:bodyPr vert="horz" lIns="91440" tIns="45720" rIns="91440" bIns="45720" rtlCol="0" anchor="ctr">
              <a:normAutofit/>
            </a:bodyPr>
            <a:lstStyle>
              <a:lvl1pPr marL="0" indent="0" algn="just" defTabSz="914400" rtl="0" eaLnBrk="1" latinLnBrk="0" hangingPunct="1">
                <a:lnSpc>
                  <a:spcPct val="150000"/>
                </a:lnSpc>
                <a:spcBef>
                  <a:spcPts val="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zh-CN" altLang="en-US" sz="1600" dirty="0">
                  <a:latin typeface="Arial" panose="020B0604020202020204" pitchFamily="34" charset="0"/>
                  <a:ea typeface="黑体" panose="02010609060101010101" pitchFamily="49" charset="-122"/>
                  <a:cs typeface="Arial" panose="020B0604020202020204" pitchFamily="34" charset="0"/>
                </a:rPr>
                <a:t>科研院所</a:t>
              </a:r>
            </a:p>
          </p:txBody>
        </p:sp>
        <p:pic>
          <p:nvPicPr>
            <p:cNvPr id="57" name="图片 56">
              <a:extLst>
                <a:ext uri="{FF2B5EF4-FFF2-40B4-BE49-F238E27FC236}">
                  <a16:creationId xmlns:a16="http://schemas.microsoft.com/office/drawing/2014/main" id="{85545AEE-DB67-940E-0BFE-066E5F1F272A}"/>
                </a:ext>
              </a:extLst>
            </p:cNvPr>
            <p:cNvPicPr>
              <a:picLocks noChangeAspect="1"/>
            </p:cNvPicPr>
            <p:nvPr/>
          </p:nvPicPr>
          <p:blipFill>
            <a:blip r:embed="rId40"/>
            <a:stretch>
              <a:fillRect/>
            </a:stretch>
          </p:blipFill>
          <p:spPr>
            <a:xfrm>
              <a:off x="517232" y="4410194"/>
              <a:ext cx="419100" cy="390525"/>
            </a:xfrm>
            <a:prstGeom prst="rect">
              <a:avLst/>
            </a:prstGeom>
          </p:spPr>
        </p:pic>
      </p:grpSp>
      <p:grpSp>
        <p:nvGrpSpPr>
          <p:cNvPr id="58" name="组合 57">
            <a:extLst>
              <a:ext uri="{FF2B5EF4-FFF2-40B4-BE49-F238E27FC236}">
                <a16:creationId xmlns:a16="http://schemas.microsoft.com/office/drawing/2014/main" id="{DF1F6ED9-CA34-6F50-E086-9C1378E5B597}"/>
              </a:ext>
            </a:extLst>
          </p:cNvPr>
          <p:cNvGrpSpPr/>
          <p:nvPr/>
        </p:nvGrpSpPr>
        <p:grpSpPr>
          <a:xfrm>
            <a:off x="495273" y="5455902"/>
            <a:ext cx="2320261" cy="375701"/>
            <a:chOff x="495273" y="4434282"/>
            <a:chExt cx="2320261" cy="375701"/>
          </a:xfrm>
        </p:grpSpPr>
        <p:pic>
          <p:nvPicPr>
            <p:cNvPr id="59" name="图片 58">
              <a:extLst>
                <a:ext uri="{FF2B5EF4-FFF2-40B4-BE49-F238E27FC236}">
                  <a16:creationId xmlns:a16="http://schemas.microsoft.com/office/drawing/2014/main" id="{92591C82-BD87-E600-6E0B-E9B8FCF85606}"/>
                </a:ext>
              </a:extLst>
            </p:cNvPr>
            <p:cNvPicPr>
              <a:picLocks noChangeAspect="1"/>
            </p:cNvPicPr>
            <p:nvPr/>
          </p:nvPicPr>
          <p:blipFill>
            <a:blip r:embed="rId41"/>
            <a:stretch>
              <a:fillRect/>
            </a:stretch>
          </p:blipFill>
          <p:spPr>
            <a:xfrm>
              <a:off x="495273" y="4434433"/>
              <a:ext cx="457200" cy="361950"/>
            </a:xfrm>
            <a:prstGeom prst="rect">
              <a:avLst/>
            </a:prstGeom>
          </p:spPr>
        </p:pic>
        <p:sp>
          <p:nvSpPr>
            <p:cNvPr id="60" name="文本占位符 4">
              <a:extLst>
                <a:ext uri="{FF2B5EF4-FFF2-40B4-BE49-F238E27FC236}">
                  <a16:creationId xmlns:a16="http://schemas.microsoft.com/office/drawing/2014/main" id="{17F019B3-A7A5-D593-2786-BE4D4AFDF5C4}"/>
                </a:ext>
              </a:extLst>
            </p:cNvPr>
            <p:cNvSpPr txBox="1">
              <a:spLocks/>
            </p:cNvSpPr>
            <p:nvPr/>
          </p:nvSpPr>
          <p:spPr>
            <a:xfrm>
              <a:off x="1079724" y="4434282"/>
              <a:ext cx="1735810" cy="375701"/>
            </a:xfrm>
            <a:prstGeom prst="rect">
              <a:avLst/>
            </a:prstGeom>
          </p:spPr>
          <p:txBody>
            <a:bodyPr vert="horz" lIns="91440" tIns="45720" rIns="91440" bIns="45720" rtlCol="0" anchor="ctr">
              <a:normAutofit/>
            </a:bodyPr>
            <a:lstStyle>
              <a:lvl1pPr marL="0" indent="0" algn="just" defTabSz="914400" rtl="0" eaLnBrk="1" latinLnBrk="0" hangingPunct="1">
                <a:lnSpc>
                  <a:spcPct val="150000"/>
                </a:lnSpc>
                <a:spcBef>
                  <a:spcPts val="0"/>
                </a:spcBef>
                <a:buFont typeface="Arial" panose="020B0604020202020204" pitchFamily="34" charset="0"/>
                <a:buNone/>
                <a:defRPr sz="1800" kern="1200" baseline="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zh-CN" altLang="en-US" sz="1600" dirty="0">
                  <a:latin typeface="Arial" panose="020B0604020202020204" pitchFamily="34" charset="0"/>
                  <a:ea typeface="黑体" panose="02010609060101010101" pitchFamily="49" charset="-122"/>
                  <a:cs typeface="Arial" panose="020B0604020202020204" pitchFamily="34" charset="0"/>
                </a:rPr>
                <a:t>各行业业务单位</a:t>
              </a:r>
            </a:p>
          </p:txBody>
        </p:sp>
      </p:grpSp>
      <p:pic>
        <p:nvPicPr>
          <p:cNvPr id="61" name="图片 60">
            <a:extLst>
              <a:ext uri="{FF2B5EF4-FFF2-40B4-BE49-F238E27FC236}">
                <a16:creationId xmlns:a16="http://schemas.microsoft.com/office/drawing/2014/main" id="{4D81793B-6DD1-18EF-52CF-071ECDA606C7}"/>
              </a:ext>
            </a:extLst>
          </p:cNvPr>
          <p:cNvPicPr>
            <a:picLocks noChangeAspect="1"/>
          </p:cNvPicPr>
          <p:nvPr/>
        </p:nvPicPr>
        <p:blipFill>
          <a:blip r:embed="rId42"/>
          <a:stretch>
            <a:fillRect/>
          </a:stretch>
        </p:blipFill>
        <p:spPr>
          <a:xfrm>
            <a:off x="4486386" y="1814102"/>
            <a:ext cx="570814" cy="742057"/>
          </a:xfrm>
          <a:prstGeom prst="rect">
            <a:avLst/>
          </a:prstGeom>
        </p:spPr>
      </p:pic>
      <p:sp>
        <p:nvSpPr>
          <p:cNvPr id="7" name="矩形 6">
            <a:extLst>
              <a:ext uri="{FF2B5EF4-FFF2-40B4-BE49-F238E27FC236}">
                <a16:creationId xmlns:a16="http://schemas.microsoft.com/office/drawing/2014/main" id="{A9014E88-4934-D7EB-69B6-3F64674E9D54}"/>
              </a:ext>
            </a:extLst>
          </p:cNvPr>
          <p:cNvSpPr>
            <a:spLocks noChangeArrowheads="1"/>
          </p:cNvSpPr>
          <p:nvPr/>
        </p:nvSpPr>
        <p:spPr bwMode="auto">
          <a:xfrm>
            <a:off x="4991887" y="6355950"/>
            <a:ext cx="4368505"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ea typeface="Heiti SC Light" charset="-122"/>
              </a:rPr>
              <a:t>福利：如果你期末考试</a:t>
            </a:r>
            <a:r>
              <a:rPr kumimoji="1" lang="en-US" altLang="zh-CN" b="1" dirty="0">
                <a:solidFill>
                  <a:schemeClr val="accent1"/>
                </a:solidFill>
                <a:ea typeface="Heiti SC Light" charset="-122"/>
              </a:rPr>
              <a:t>90</a:t>
            </a:r>
            <a:r>
              <a:rPr kumimoji="1" lang="zh-CN" altLang="en-US" b="1" dirty="0">
                <a:solidFill>
                  <a:schemeClr val="accent1"/>
                </a:solidFill>
                <a:ea typeface="Heiti SC Light" charset="-122"/>
              </a:rPr>
              <a:t>分以上的话</a:t>
            </a:r>
            <a:r>
              <a:rPr kumimoji="1" lang="en-US" altLang="zh-CN" b="1" dirty="0">
                <a:solidFill>
                  <a:schemeClr val="accent1"/>
                </a:solidFill>
                <a:ea typeface="Heiti SC Light" charset="-122"/>
              </a:rPr>
              <a:t>……</a:t>
            </a:r>
          </a:p>
        </p:txBody>
      </p:sp>
    </p:spTree>
    <p:extLst>
      <p:ext uri="{BB962C8B-B14F-4D97-AF65-F5344CB8AC3E}">
        <p14:creationId xmlns:p14="http://schemas.microsoft.com/office/powerpoint/2010/main" val="777000500"/>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380E-C5ED-E252-7A1A-D3B3BBEA2A16}"/>
              </a:ext>
            </a:extLst>
          </p:cNvPr>
          <p:cNvSpPr>
            <a:spLocks noGrp="1"/>
          </p:cNvSpPr>
          <p:nvPr>
            <p:ph type="title"/>
          </p:nvPr>
        </p:nvSpPr>
        <p:spPr>
          <a:xfrm>
            <a:off x="577850" y="249067"/>
            <a:ext cx="8643848" cy="480131"/>
          </a:xfrm>
        </p:spPr>
        <p:txBody>
          <a:bodyPr/>
          <a:lstStyle/>
          <a:p>
            <a:r>
              <a:rPr lang="zh-CN" altLang="en-US" dirty="0"/>
              <a:t>国家层面的强大能力</a:t>
            </a:r>
          </a:p>
        </p:txBody>
      </p:sp>
      <p:sp>
        <p:nvSpPr>
          <p:cNvPr id="4" name="文本框 3">
            <a:extLst>
              <a:ext uri="{FF2B5EF4-FFF2-40B4-BE49-F238E27FC236}">
                <a16:creationId xmlns:a16="http://schemas.microsoft.com/office/drawing/2014/main" id="{9280C4C8-6E24-FAEA-FFD9-CC7FCECAA3BF}"/>
              </a:ext>
            </a:extLst>
          </p:cNvPr>
          <p:cNvSpPr txBox="1"/>
          <p:nvPr/>
        </p:nvSpPr>
        <p:spPr>
          <a:xfrm>
            <a:off x="463730" y="967794"/>
            <a:ext cx="11279779" cy="5734903"/>
          </a:xfrm>
          <a:prstGeom prst="rect">
            <a:avLst/>
          </a:prstGeom>
          <a:solidFill>
            <a:schemeClr val="bg1"/>
          </a:solidFill>
        </p:spPr>
        <p:txBody>
          <a:bodyPr wrap="square">
            <a:spAutoFit/>
          </a:bodyPr>
          <a:lstStyle/>
          <a:p>
            <a:pPr algn="l" eaLnBrk="1" hangingPunct="1">
              <a:spcBef>
                <a:spcPts val="200"/>
              </a:spcBef>
            </a:pPr>
            <a:r>
              <a:rPr lang="zh-CN" altLang="en-US" b="1" i="0" dirty="0">
                <a:solidFill>
                  <a:srgbClr val="222222"/>
                </a:solidFill>
                <a:effectLst/>
                <a:latin typeface="arial" panose="020B0604020202020204" pitchFamily="34" charset="0"/>
              </a:rPr>
              <a:t>（一）相关网络攻击基础设施</a:t>
            </a:r>
          </a:p>
          <a:p>
            <a:pPr algn="l" eaLnBrk="1" hangingPunct="1">
              <a:spcBef>
                <a:spcPts val="200"/>
              </a:spcBef>
            </a:pPr>
            <a:r>
              <a:rPr lang="zh-CN" altLang="en-US" b="0" i="0" dirty="0">
                <a:solidFill>
                  <a:srgbClr val="222222"/>
                </a:solidFill>
                <a:effectLst/>
                <a:latin typeface="arial" panose="020B0604020202020204" pitchFamily="34" charset="0"/>
              </a:rPr>
              <a:t>　　为掩护其攻击行动，</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在开始行动前会进行</a:t>
            </a:r>
            <a:r>
              <a:rPr lang="zh-CN" altLang="en-US" b="1" i="0" dirty="0">
                <a:solidFill>
                  <a:srgbClr val="C00000"/>
                </a:solidFill>
                <a:effectLst/>
                <a:latin typeface="arial" panose="020B0604020202020204" pitchFamily="34" charset="0"/>
              </a:rPr>
              <a:t>较长时间的准备工作</a:t>
            </a:r>
            <a:r>
              <a:rPr lang="zh-CN" altLang="en-US" b="0" i="0" dirty="0">
                <a:solidFill>
                  <a:srgbClr val="222222"/>
                </a:solidFill>
                <a:effectLst/>
                <a:latin typeface="arial" panose="020B0604020202020204" pitchFamily="34" charset="0"/>
              </a:rPr>
              <a:t>，主要进行匿名化攻击基础设施的建设。</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利用其掌握的针对</a:t>
            </a:r>
            <a:r>
              <a:rPr lang="en-US" altLang="zh-CN" b="0" i="0" dirty="0">
                <a:solidFill>
                  <a:srgbClr val="222222"/>
                </a:solidFill>
                <a:effectLst/>
                <a:latin typeface="arial" panose="020B0604020202020204" pitchFamily="34" charset="0"/>
              </a:rPr>
              <a:t>SunOS</a:t>
            </a:r>
            <a:r>
              <a:rPr lang="zh-CN" altLang="en-US" b="0" i="0" dirty="0">
                <a:solidFill>
                  <a:srgbClr val="222222"/>
                </a:solidFill>
                <a:effectLst/>
                <a:latin typeface="arial" panose="020B0604020202020204" pitchFamily="34" charset="0"/>
              </a:rPr>
              <a:t>操作系统的</a:t>
            </a:r>
            <a:r>
              <a:rPr lang="zh-CN" altLang="en-US" b="1" i="0" dirty="0">
                <a:solidFill>
                  <a:srgbClr val="C00000"/>
                </a:solidFill>
                <a:effectLst/>
                <a:latin typeface="arial" panose="020B0604020202020204" pitchFamily="34" charset="0"/>
              </a:rPr>
              <a:t>两个“零日漏洞”</a:t>
            </a:r>
            <a:r>
              <a:rPr lang="zh-CN" altLang="en-US" b="0" i="0" dirty="0">
                <a:solidFill>
                  <a:srgbClr val="222222"/>
                </a:solidFill>
                <a:effectLst/>
                <a:latin typeface="arial" panose="020B0604020202020204" pitchFamily="34" charset="0"/>
              </a:rPr>
              <a:t>利用工具，选择了中国周边国家的教育机构、商业公司等</a:t>
            </a:r>
            <a:r>
              <a:rPr lang="zh-CN" altLang="en-US" dirty="0">
                <a:solidFill>
                  <a:srgbClr val="222222"/>
                </a:solidFill>
                <a:latin typeface="arial" panose="020B0604020202020204" pitchFamily="34" charset="0"/>
              </a:rPr>
              <a:t>网络应用流量较多的服务器为攻击目标；攻击成功后，安装</a:t>
            </a:r>
            <a:r>
              <a:rPr lang="en-US" altLang="zh-CN" dirty="0">
                <a:solidFill>
                  <a:srgbClr val="222222"/>
                </a:solidFill>
                <a:latin typeface="arial" panose="020B0604020202020204" pitchFamily="34" charset="0"/>
              </a:rPr>
              <a:t>NOPEN</a:t>
            </a:r>
            <a:r>
              <a:rPr lang="zh-CN" altLang="en-US" dirty="0">
                <a:solidFill>
                  <a:srgbClr val="222222"/>
                </a:solidFill>
                <a:latin typeface="arial" panose="020B0604020202020204" pitchFamily="34" charset="0"/>
              </a:rPr>
              <a:t>木马程序（详见有关研究报告），控制了大批跳板机。</a:t>
            </a:r>
          </a:p>
          <a:p>
            <a:pPr algn="l" eaLnBrk="1" hangingPunct="1">
              <a:spcBef>
                <a:spcPts val="200"/>
              </a:spcBef>
            </a:pP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在针对西北工业大学的网络攻击行动中</a:t>
            </a:r>
            <a:r>
              <a:rPr lang="zh-CN" altLang="en-US" b="1" i="0" dirty="0">
                <a:solidFill>
                  <a:srgbClr val="C00000"/>
                </a:solidFill>
                <a:effectLst/>
                <a:latin typeface="arial" panose="020B0604020202020204" pitchFamily="34" charset="0"/>
              </a:rPr>
              <a:t>先后使用了</a:t>
            </a:r>
            <a:r>
              <a:rPr lang="en-US" altLang="zh-CN" b="1" i="0" dirty="0">
                <a:solidFill>
                  <a:srgbClr val="C00000"/>
                </a:solidFill>
                <a:effectLst/>
                <a:latin typeface="arial" panose="020B0604020202020204" pitchFamily="34" charset="0"/>
              </a:rPr>
              <a:t>54</a:t>
            </a:r>
            <a:r>
              <a:rPr lang="zh-CN" altLang="en-US" b="1" i="0" dirty="0">
                <a:solidFill>
                  <a:srgbClr val="C00000"/>
                </a:solidFill>
                <a:effectLst/>
                <a:latin typeface="arial" panose="020B0604020202020204" pitchFamily="34" charset="0"/>
              </a:rPr>
              <a:t>台跳板机和代理服务器</a:t>
            </a:r>
            <a:r>
              <a:rPr lang="zh-CN" altLang="en-US" b="0" i="0" dirty="0">
                <a:solidFill>
                  <a:srgbClr val="222222"/>
                </a:solidFill>
                <a:effectLst/>
                <a:latin typeface="arial" panose="020B0604020202020204" pitchFamily="34" charset="0"/>
              </a:rPr>
              <a:t>，主要分布在日本、韩国、瑞典、波兰、乌克兰等</a:t>
            </a:r>
            <a:r>
              <a:rPr lang="en-US" altLang="zh-CN" b="0" i="0" dirty="0">
                <a:solidFill>
                  <a:srgbClr val="222222"/>
                </a:solidFill>
                <a:effectLst/>
                <a:latin typeface="arial" panose="020B0604020202020204" pitchFamily="34" charset="0"/>
              </a:rPr>
              <a:t>17</a:t>
            </a:r>
            <a:r>
              <a:rPr lang="zh-CN" altLang="en-US" b="0" i="0" dirty="0">
                <a:solidFill>
                  <a:srgbClr val="222222"/>
                </a:solidFill>
                <a:effectLst/>
                <a:latin typeface="arial" panose="020B0604020202020204" pitchFamily="34" charset="0"/>
              </a:rPr>
              <a:t>个国家，其中</a:t>
            </a:r>
            <a:r>
              <a:rPr lang="en-US" altLang="zh-CN" b="0" i="0" dirty="0">
                <a:solidFill>
                  <a:srgbClr val="222222"/>
                </a:solidFill>
                <a:effectLst/>
                <a:latin typeface="arial" panose="020B0604020202020204" pitchFamily="34" charset="0"/>
              </a:rPr>
              <a:t>70%</a:t>
            </a:r>
            <a:r>
              <a:rPr lang="zh-CN" altLang="en-US" b="0" i="0" dirty="0">
                <a:solidFill>
                  <a:srgbClr val="222222"/>
                </a:solidFill>
                <a:effectLst/>
                <a:latin typeface="arial" panose="020B0604020202020204" pitchFamily="34" charset="0"/>
              </a:rPr>
              <a:t>位于中国周边国家，如日本、韩国等。</a:t>
            </a:r>
          </a:p>
          <a:p>
            <a:pPr algn="l" eaLnBrk="1" hangingPunct="1">
              <a:spcBef>
                <a:spcPts val="200"/>
              </a:spcBef>
            </a:pPr>
            <a:r>
              <a:rPr lang="zh-CN" altLang="en-US" b="0" i="0" dirty="0">
                <a:solidFill>
                  <a:srgbClr val="222222"/>
                </a:solidFill>
                <a:effectLst/>
                <a:latin typeface="arial" panose="020B0604020202020204" pitchFamily="34" charset="0"/>
              </a:rPr>
              <a:t>　　这些跳板机的功能仅限于指令中转，即：将上一级的跳板指令转发到目标系统，从而</a:t>
            </a:r>
            <a:r>
              <a:rPr lang="zh-CN" altLang="en-US" b="1" i="0" dirty="0">
                <a:solidFill>
                  <a:srgbClr val="C00000"/>
                </a:solidFill>
                <a:effectLst/>
                <a:latin typeface="arial" panose="020B0604020202020204" pitchFamily="34" charset="0"/>
              </a:rPr>
              <a:t>掩盖美国国家安全局发起网络攻击的真实</a:t>
            </a:r>
            <a:r>
              <a:rPr lang="en-US" altLang="zh-CN" b="1" i="0" dirty="0">
                <a:solidFill>
                  <a:srgbClr val="C00000"/>
                </a:solidFill>
                <a:effectLst/>
                <a:latin typeface="arial" panose="020B0604020202020204" pitchFamily="34" charset="0"/>
              </a:rPr>
              <a:t>IP</a:t>
            </a:r>
            <a:r>
              <a:rPr lang="zh-CN" altLang="en-US" b="0" i="0" dirty="0">
                <a:solidFill>
                  <a:srgbClr val="222222"/>
                </a:solidFill>
                <a:effectLst/>
                <a:latin typeface="arial" panose="020B0604020202020204" pitchFamily="34" charset="0"/>
              </a:rPr>
              <a:t>。目前已经至少掌握</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从其接入环境（美国国内电信运营商）控制跳板机的四个</a:t>
            </a:r>
            <a:r>
              <a:rPr lang="en-US" altLang="zh-CN" b="0" i="0" dirty="0">
                <a:solidFill>
                  <a:srgbClr val="222222"/>
                </a:solidFill>
                <a:effectLst/>
                <a:latin typeface="arial" panose="020B0604020202020204" pitchFamily="34" charset="0"/>
              </a:rPr>
              <a:t>IP</a:t>
            </a:r>
            <a:r>
              <a:rPr lang="zh-CN" altLang="en-US" b="0" i="0" dirty="0">
                <a:solidFill>
                  <a:srgbClr val="222222"/>
                </a:solidFill>
                <a:effectLst/>
                <a:latin typeface="arial" panose="020B0604020202020204" pitchFamily="34" charset="0"/>
              </a:rPr>
              <a:t>地址，分别为</a:t>
            </a:r>
            <a:r>
              <a:rPr lang="en-US" altLang="zh-CN" b="0" i="0" dirty="0">
                <a:solidFill>
                  <a:srgbClr val="222222"/>
                </a:solidFill>
                <a:effectLst/>
                <a:latin typeface="arial" panose="020B0604020202020204" pitchFamily="34" charset="0"/>
              </a:rPr>
              <a:t>209.59.36.*</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69.165.54.*</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207.195.240.*</a:t>
            </a:r>
            <a:r>
              <a:rPr lang="zh-CN" altLang="en-US" b="0" i="0" dirty="0">
                <a:solidFill>
                  <a:srgbClr val="222222"/>
                </a:solidFill>
                <a:effectLst/>
                <a:latin typeface="arial" panose="020B0604020202020204" pitchFamily="34" charset="0"/>
              </a:rPr>
              <a:t>和</a:t>
            </a:r>
            <a:r>
              <a:rPr lang="en-US" altLang="zh-CN" b="0" i="0" dirty="0">
                <a:solidFill>
                  <a:srgbClr val="222222"/>
                </a:solidFill>
                <a:effectLst/>
                <a:latin typeface="arial" panose="020B0604020202020204" pitchFamily="34" charset="0"/>
              </a:rPr>
              <a:t>209.118.143.*</a:t>
            </a:r>
            <a:r>
              <a:rPr lang="zh-CN" altLang="en-US" b="0" i="0" dirty="0">
                <a:solidFill>
                  <a:srgbClr val="222222"/>
                </a:solidFill>
                <a:effectLst/>
                <a:latin typeface="arial" panose="020B0604020202020204" pitchFamily="34" charset="0"/>
              </a:rPr>
              <a:t>。同时，为了进一步掩盖跳板机和代理服务器与</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之间的关联关系，</a:t>
            </a:r>
            <a:r>
              <a:rPr lang="en-US" altLang="zh-CN" b="1" i="0" dirty="0">
                <a:solidFill>
                  <a:srgbClr val="C00000"/>
                </a:solidFill>
                <a:effectLst/>
                <a:latin typeface="arial" panose="020B0604020202020204" pitchFamily="34" charset="0"/>
              </a:rPr>
              <a:t>NSA</a:t>
            </a:r>
            <a:r>
              <a:rPr lang="zh-CN" altLang="en-US" b="1" i="0" dirty="0">
                <a:solidFill>
                  <a:srgbClr val="C00000"/>
                </a:solidFill>
                <a:effectLst/>
                <a:latin typeface="arial" panose="020B0604020202020204" pitchFamily="34" charset="0"/>
              </a:rPr>
              <a:t>使用了美国</a:t>
            </a:r>
            <a:r>
              <a:rPr lang="en-US" altLang="zh-CN" b="1" i="0" dirty="0">
                <a:solidFill>
                  <a:srgbClr val="C00000"/>
                </a:solidFill>
                <a:effectLst/>
                <a:latin typeface="arial" panose="020B0604020202020204" pitchFamily="34" charset="0"/>
              </a:rPr>
              <a:t>Register</a:t>
            </a:r>
            <a:r>
              <a:rPr lang="zh-CN" altLang="en-US" b="1" i="0" dirty="0">
                <a:solidFill>
                  <a:srgbClr val="C00000"/>
                </a:solidFill>
                <a:effectLst/>
                <a:latin typeface="arial" panose="020B0604020202020204" pitchFamily="34" charset="0"/>
              </a:rPr>
              <a:t>公司的匿名保护服务，对相关域名、证书以及注册人等可溯源信息进行匿名化处理</a:t>
            </a:r>
            <a:r>
              <a:rPr lang="zh-CN" altLang="en-US" b="0" i="0" dirty="0">
                <a:solidFill>
                  <a:srgbClr val="222222"/>
                </a:solidFill>
                <a:effectLst/>
                <a:latin typeface="arial" panose="020B0604020202020204" pitchFamily="34" charset="0"/>
              </a:rPr>
              <a:t>，无法通过公开渠道进行查询。</a:t>
            </a:r>
          </a:p>
          <a:p>
            <a:pPr algn="l" eaLnBrk="1" hangingPunct="1">
              <a:spcBef>
                <a:spcPts val="200"/>
              </a:spcBef>
            </a:pPr>
            <a:r>
              <a:rPr lang="zh-CN" altLang="en-US" b="0" i="0" dirty="0">
                <a:solidFill>
                  <a:srgbClr val="222222"/>
                </a:solidFill>
                <a:effectLst/>
                <a:latin typeface="arial" panose="020B0604020202020204" pitchFamily="34" charset="0"/>
              </a:rPr>
              <a:t>　　技术团队通过威胁情报数据关联分析，发现针对西北工业大学攻击平台所使用的网络资源共涉及</a:t>
            </a:r>
            <a:r>
              <a:rPr lang="en-US" altLang="zh-CN" b="0" i="0" dirty="0">
                <a:solidFill>
                  <a:srgbClr val="222222"/>
                </a:solidFill>
                <a:effectLst/>
                <a:latin typeface="arial" panose="020B0604020202020204" pitchFamily="34" charset="0"/>
              </a:rPr>
              <a:t>5</a:t>
            </a:r>
            <a:r>
              <a:rPr lang="zh-CN" altLang="en-US" b="0" i="0" dirty="0">
                <a:solidFill>
                  <a:srgbClr val="222222"/>
                </a:solidFill>
                <a:effectLst/>
                <a:latin typeface="arial" panose="020B0604020202020204" pitchFamily="34" charset="0"/>
              </a:rPr>
              <a:t>台代理服务器，</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通过秘密成立的两家掩护公司向美国泰瑞马克（</a:t>
            </a:r>
            <a:r>
              <a:rPr lang="en-US" altLang="zh-CN" b="0" i="0" dirty="0" err="1">
                <a:solidFill>
                  <a:srgbClr val="222222"/>
                </a:solidFill>
                <a:effectLst/>
                <a:latin typeface="arial" panose="020B0604020202020204" pitchFamily="34" charset="0"/>
              </a:rPr>
              <a:t>Terremark</a:t>
            </a:r>
            <a:r>
              <a:rPr lang="zh-CN" altLang="en-US" b="0" i="0" dirty="0">
                <a:solidFill>
                  <a:srgbClr val="222222"/>
                </a:solidFill>
                <a:effectLst/>
                <a:latin typeface="arial" panose="020B0604020202020204" pitchFamily="34" charset="0"/>
              </a:rPr>
              <a:t>）公司购买了埃及、荷兰和哥伦比亚等地的</a:t>
            </a:r>
            <a:r>
              <a:rPr lang="en-US" altLang="zh-CN" b="0" i="0" dirty="0">
                <a:solidFill>
                  <a:srgbClr val="222222"/>
                </a:solidFill>
                <a:effectLst/>
                <a:latin typeface="arial" panose="020B0604020202020204" pitchFamily="34" charset="0"/>
              </a:rPr>
              <a:t>IP</a:t>
            </a:r>
            <a:r>
              <a:rPr lang="zh-CN" altLang="en-US" b="0" i="0" dirty="0">
                <a:solidFill>
                  <a:srgbClr val="222222"/>
                </a:solidFill>
                <a:effectLst/>
                <a:latin typeface="arial" panose="020B0604020202020204" pitchFamily="34" charset="0"/>
              </a:rPr>
              <a:t>地址，并租用一批服务器。这两家公司分别为杰克</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史密斯咨询公司（</a:t>
            </a:r>
            <a:r>
              <a:rPr lang="en-US" altLang="zh-CN" b="0" i="0" dirty="0">
                <a:solidFill>
                  <a:srgbClr val="222222"/>
                </a:solidFill>
                <a:effectLst/>
                <a:latin typeface="arial" panose="020B0604020202020204" pitchFamily="34" charset="0"/>
              </a:rPr>
              <a:t>Jackson Smith Consultants</a:t>
            </a:r>
            <a:r>
              <a:rPr lang="zh-CN" altLang="en-US" b="0" i="0" dirty="0">
                <a:solidFill>
                  <a:srgbClr val="222222"/>
                </a:solidFill>
                <a:effectLst/>
                <a:latin typeface="arial" panose="020B0604020202020204" pitchFamily="34" charset="0"/>
              </a:rPr>
              <a:t>）、穆勒多元系统公司（</a:t>
            </a:r>
            <a:r>
              <a:rPr lang="en-US" altLang="zh-CN" b="0" i="0" dirty="0">
                <a:solidFill>
                  <a:srgbClr val="222222"/>
                </a:solidFill>
                <a:effectLst/>
                <a:latin typeface="arial" panose="020B0604020202020204" pitchFamily="34" charset="0"/>
              </a:rPr>
              <a:t>Mueller Diversified Systems</a:t>
            </a:r>
            <a:r>
              <a:rPr lang="zh-CN" altLang="en-US" b="0" i="0" dirty="0">
                <a:solidFill>
                  <a:srgbClr val="222222"/>
                </a:solidFill>
                <a:effectLst/>
                <a:latin typeface="arial" panose="020B0604020202020204" pitchFamily="34" charset="0"/>
              </a:rPr>
              <a:t>）。同时，技术团队还发现，</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基础设施技术处（</a:t>
            </a:r>
            <a:r>
              <a:rPr lang="en-US" altLang="zh-CN" b="0" i="0" dirty="0">
                <a:solidFill>
                  <a:srgbClr val="222222"/>
                </a:solidFill>
                <a:effectLst/>
                <a:latin typeface="arial" panose="020B0604020202020204" pitchFamily="34" charset="0"/>
              </a:rPr>
              <a:t>MIT</a:t>
            </a:r>
            <a:r>
              <a:rPr lang="zh-CN" altLang="en-US" b="0" i="0" dirty="0">
                <a:solidFill>
                  <a:srgbClr val="222222"/>
                </a:solidFill>
                <a:effectLst/>
                <a:latin typeface="arial" panose="020B0604020202020204" pitchFamily="34" charset="0"/>
              </a:rPr>
              <a:t>）工作人员使用“阿曼达</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拉米雷斯（</a:t>
            </a:r>
            <a:r>
              <a:rPr lang="en-US" altLang="zh-CN" b="0" i="0" dirty="0">
                <a:solidFill>
                  <a:srgbClr val="222222"/>
                </a:solidFill>
                <a:effectLst/>
                <a:latin typeface="arial" panose="020B0604020202020204" pitchFamily="34" charset="0"/>
              </a:rPr>
              <a:t>Amanda Ramirez</a:t>
            </a:r>
            <a:r>
              <a:rPr lang="zh-CN" altLang="en-US" b="0" i="0" dirty="0">
                <a:solidFill>
                  <a:srgbClr val="222222"/>
                </a:solidFill>
                <a:effectLst/>
                <a:latin typeface="arial" panose="020B0604020202020204" pitchFamily="34" charset="0"/>
              </a:rPr>
              <a:t>）”的名字匿名购买域名和一份通用的</a:t>
            </a:r>
            <a:r>
              <a:rPr lang="en-US" altLang="zh-CN" b="0" i="0" dirty="0">
                <a:solidFill>
                  <a:srgbClr val="222222"/>
                </a:solidFill>
                <a:effectLst/>
                <a:latin typeface="arial" panose="020B0604020202020204" pitchFamily="34" charset="0"/>
              </a:rPr>
              <a:t>SSL</a:t>
            </a:r>
            <a:r>
              <a:rPr lang="zh-CN" altLang="en-US" b="0" i="0" dirty="0">
                <a:solidFill>
                  <a:srgbClr val="222222"/>
                </a:solidFill>
                <a:effectLst/>
                <a:latin typeface="arial" panose="020B0604020202020204" pitchFamily="34" charset="0"/>
              </a:rPr>
              <a:t>证书（</a:t>
            </a:r>
            <a:r>
              <a:rPr lang="en-US" altLang="zh-CN" b="0" i="0" dirty="0">
                <a:solidFill>
                  <a:srgbClr val="222222"/>
                </a:solidFill>
                <a:effectLst/>
                <a:latin typeface="arial" panose="020B0604020202020204" pitchFamily="34" charset="0"/>
              </a:rPr>
              <a:t>ID</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e42d3bea0a16111e67ef79f9cc2*****</a:t>
            </a:r>
            <a:r>
              <a:rPr lang="zh-CN" altLang="en-US" b="0" i="0" dirty="0">
                <a:solidFill>
                  <a:srgbClr val="222222"/>
                </a:solidFill>
                <a:effectLst/>
                <a:latin typeface="arial" panose="020B0604020202020204" pitchFamily="34" charset="0"/>
              </a:rPr>
              <a:t>）。随后，上述域名和证书被部署在</a:t>
            </a:r>
            <a:r>
              <a:rPr lang="zh-CN" altLang="en-US" b="1" i="0" dirty="0">
                <a:solidFill>
                  <a:srgbClr val="C00000"/>
                </a:solidFill>
                <a:effectLst/>
                <a:latin typeface="arial" panose="020B0604020202020204" pitchFamily="34" charset="0"/>
              </a:rPr>
              <a:t>位于美国本土的中间人攻击平台“酸狐狸”（</a:t>
            </a:r>
            <a:r>
              <a:rPr lang="en-US" altLang="zh-CN" b="1" i="0" dirty="0" err="1">
                <a:solidFill>
                  <a:srgbClr val="C00000"/>
                </a:solidFill>
                <a:effectLst/>
                <a:latin typeface="arial" panose="020B0604020202020204" pitchFamily="34" charset="0"/>
              </a:rPr>
              <a:t>Foxacid</a:t>
            </a:r>
            <a:r>
              <a:rPr lang="zh-CN" altLang="en-US" b="1" i="0" dirty="0">
                <a:solidFill>
                  <a:srgbClr val="C00000"/>
                </a:solidFill>
                <a:effectLst/>
                <a:latin typeface="arial" panose="020B0604020202020204" pitchFamily="34" charset="0"/>
              </a:rPr>
              <a:t>）</a:t>
            </a:r>
            <a:r>
              <a:rPr lang="zh-CN" altLang="en-US" b="0" i="0" dirty="0">
                <a:solidFill>
                  <a:srgbClr val="222222"/>
                </a:solidFill>
                <a:effectLst/>
                <a:latin typeface="arial" panose="020B0604020202020204" pitchFamily="34" charset="0"/>
              </a:rPr>
              <a:t>上，对中国的大量网络目标开展攻击。特别是，</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对西北工业大学等中国信息网络目标展开了多轮持续性的攻击、窃密行动。</a:t>
            </a:r>
          </a:p>
        </p:txBody>
      </p:sp>
    </p:spTree>
    <p:extLst>
      <p:ext uri="{BB962C8B-B14F-4D97-AF65-F5344CB8AC3E}">
        <p14:creationId xmlns:p14="http://schemas.microsoft.com/office/powerpoint/2010/main" val="2887035801"/>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380E-C5ED-E252-7A1A-D3B3BBEA2A16}"/>
              </a:ext>
            </a:extLst>
          </p:cNvPr>
          <p:cNvSpPr>
            <a:spLocks noGrp="1"/>
          </p:cNvSpPr>
          <p:nvPr>
            <p:ph type="title"/>
          </p:nvPr>
        </p:nvSpPr>
        <p:spPr>
          <a:xfrm>
            <a:off x="577850" y="249067"/>
            <a:ext cx="8643848" cy="480131"/>
          </a:xfrm>
        </p:spPr>
        <p:txBody>
          <a:bodyPr/>
          <a:lstStyle/>
          <a:p>
            <a:r>
              <a:rPr lang="zh-CN" altLang="en-US" dirty="0"/>
              <a:t>国家层面的强大能力</a:t>
            </a:r>
          </a:p>
        </p:txBody>
      </p:sp>
      <p:sp>
        <p:nvSpPr>
          <p:cNvPr id="4" name="文本框 3">
            <a:extLst>
              <a:ext uri="{FF2B5EF4-FFF2-40B4-BE49-F238E27FC236}">
                <a16:creationId xmlns:a16="http://schemas.microsoft.com/office/drawing/2014/main" id="{9280C4C8-6E24-FAEA-FFD9-CC7FCECAA3BF}"/>
              </a:ext>
            </a:extLst>
          </p:cNvPr>
          <p:cNvSpPr txBox="1"/>
          <p:nvPr/>
        </p:nvSpPr>
        <p:spPr>
          <a:xfrm>
            <a:off x="463730" y="922077"/>
            <a:ext cx="11279779" cy="5909310"/>
          </a:xfrm>
          <a:prstGeom prst="rect">
            <a:avLst/>
          </a:prstGeom>
          <a:solidFill>
            <a:schemeClr val="bg1"/>
          </a:solidFill>
        </p:spPr>
        <p:txBody>
          <a:bodyPr wrap="square">
            <a:spAutoFit/>
          </a:bodyPr>
          <a:lstStyle/>
          <a:p>
            <a:pPr algn="l"/>
            <a:r>
              <a:rPr lang="zh-CN" altLang="en-US" b="1" i="0" dirty="0">
                <a:solidFill>
                  <a:srgbClr val="222222"/>
                </a:solidFill>
                <a:effectLst/>
                <a:latin typeface="arial" panose="020B0604020202020204" pitchFamily="34" charset="0"/>
              </a:rPr>
              <a:t>（二）相关网络攻击武器</a:t>
            </a:r>
          </a:p>
          <a:p>
            <a:pPr algn="l"/>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在对西北工业大学的网络攻击行动中，先后使用了</a:t>
            </a:r>
            <a:r>
              <a:rPr lang="en-US" altLang="zh-CN" b="1" i="0" dirty="0">
                <a:solidFill>
                  <a:srgbClr val="C00000"/>
                </a:solidFill>
                <a:effectLst/>
                <a:latin typeface="arial" panose="020B0604020202020204" pitchFamily="34" charset="0"/>
              </a:rPr>
              <a:t>41</a:t>
            </a:r>
            <a:r>
              <a:rPr lang="zh-CN" altLang="en-US" b="1" i="0" dirty="0">
                <a:solidFill>
                  <a:srgbClr val="C00000"/>
                </a:solidFill>
                <a:effectLst/>
                <a:latin typeface="arial" panose="020B0604020202020204" pitchFamily="34" charset="0"/>
              </a:rPr>
              <a:t>种</a:t>
            </a:r>
            <a:r>
              <a:rPr lang="en-US" altLang="zh-CN" b="1" i="0" dirty="0">
                <a:solidFill>
                  <a:srgbClr val="C00000"/>
                </a:solidFill>
                <a:effectLst/>
                <a:latin typeface="arial" panose="020B0604020202020204" pitchFamily="34" charset="0"/>
              </a:rPr>
              <a:t>NSA</a:t>
            </a:r>
            <a:r>
              <a:rPr lang="zh-CN" altLang="en-US" b="1" i="0" dirty="0">
                <a:solidFill>
                  <a:srgbClr val="C00000"/>
                </a:solidFill>
                <a:effectLst/>
                <a:latin typeface="arial" panose="020B0604020202020204" pitchFamily="34" charset="0"/>
              </a:rPr>
              <a:t>的专用网络攻击武器装备</a:t>
            </a:r>
            <a:r>
              <a:rPr lang="zh-CN" altLang="en-US" b="0" i="0" dirty="0">
                <a:solidFill>
                  <a:srgbClr val="222222"/>
                </a:solidFill>
                <a:effectLst/>
                <a:latin typeface="arial" panose="020B0604020202020204" pitchFamily="34" charset="0"/>
              </a:rPr>
              <a:t>。并且在攻击过程中，</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会根据目标环境</a:t>
            </a:r>
            <a:r>
              <a:rPr lang="zh-CN" altLang="en-US" b="1" i="0" dirty="0">
                <a:solidFill>
                  <a:srgbClr val="C00000"/>
                </a:solidFill>
                <a:effectLst/>
                <a:latin typeface="arial" panose="020B0604020202020204" pitchFamily="34" charset="0"/>
              </a:rPr>
              <a:t>对同一款网络武器进行灵活配置</a:t>
            </a:r>
            <a:r>
              <a:rPr lang="zh-CN" altLang="en-US" b="0" i="0" dirty="0">
                <a:solidFill>
                  <a:srgbClr val="222222"/>
                </a:solidFill>
                <a:effectLst/>
                <a:latin typeface="arial" panose="020B0604020202020204" pitchFamily="34" charset="0"/>
              </a:rPr>
              <a:t>。例如，对西北工业大学实施网络攻击中使用的网络武器中，</a:t>
            </a:r>
            <a:r>
              <a:rPr lang="zh-CN" altLang="en-US" b="1" i="0" dirty="0">
                <a:solidFill>
                  <a:srgbClr val="C00000"/>
                </a:solidFill>
                <a:effectLst/>
                <a:latin typeface="arial" panose="020B0604020202020204" pitchFamily="34" charset="0"/>
              </a:rPr>
              <a:t>仅后门工具“狡诈异端犯”（</a:t>
            </a:r>
            <a:r>
              <a:rPr lang="en-US" altLang="zh-CN" b="1" i="0" dirty="0">
                <a:solidFill>
                  <a:srgbClr val="C00000"/>
                </a:solidFill>
                <a:effectLst/>
                <a:latin typeface="arial" panose="020B0604020202020204" pitchFamily="34" charset="0"/>
              </a:rPr>
              <a:t>NSA</a:t>
            </a:r>
            <a:r>
              <a:rPr lang="zh-CN" altLang="en-US" b="1" i="0" dirty="0">
                <a:solidFill>
                  <a:srgbClr val="C00000"/>
                </a:solidFill>
                <a:effectLst/>
                <a:latin typeface="arial" panose="020B0604020202020204" pitchFamily="34" charset="0"/>
              </a:rPr>
              <a:t>命名）就有</a:t>
            </a:r>
            <a:r>
              <a:rPr lang="en-US" altLang="zh-CN" b="1" i="0" dirty="0">
                <a:solidFill>
                  <a:srgbClr val="C00000"/>
                </a:solidFill>
                <a:effectLst/>
                <a:latin typeface="arial" panose="020B0604020202020204" pitchFamily="34" charset="0"/>
              </a:rPr>
              <a:t>14</a:t>
            </a:r>
            <a:r>
              <a:rPr lang="zh-CN" altLang="en-US" b="1" i="0" dirty="0">
                <a:solidFill>
                  <a:srgbClr val="C00000"/>
                </a:solidFill>
                <a:effectLst/>
                <a:latin typeface="arial" panose="020B0604020202020204" pitchFamily="34" charset="0"/>
              </a:rPr>
              <a:t>个不同版本</a:t>
            </a:r>
            <a:r>
              <a:rPr lang="zh-CN" altLang="en-US" b="0" i="0" dirty="0">
                <a:solidFill>
                  <a:srgbClr val="222222"/>
                </a:solidFill>
                <a:effectLst/>
                <a:latin typeface="arial" panose="020B0604020202020204" pitchFamily="34" charset="0"/>
              </a:rPr>
              <a:t>。技术团队将此次攻击活动中</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所使用工具类别分为四大类，具体包括：</a:t>
            </a:r>
          </a:p>
          <a:p>
            <a:pPr algn="l"/>
            <a:r>
              <a:rPr lang="en-US" altLang="zh-CN" b="1" i="0" dirty="0">
                <a:solidFill>
                  <a:srgbClr val="222222"/>
                </a:solidFill>
                <a:effectLst/>
                <a:latin typeface="arial" panose="020B0604020202020204" pitchFamily="34" charset="0"/>
              </a:rPr>
              <a:t>1</a:t>
            </a:r>
            <a:r>
              <a:rPr lang="zh-CN" altLang="en-US" b="1" i="0" dirty="0">
                <a:solidFill>
                  <a:srgbClr val="222222"/>
                </a:solidFill>
                <a:effectLst/>
                <a:latin typeface="arial" panose="020B0604020202020204" pitchFamily="34" charset="0"/>
              </a:rPr>
              <a:t>、漏洞攻击突破类武器</a:t>
            </a:r>
          </a:p>
          <a:p>
            <a:pPr algn="l"/>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依托此类武器对西北工业大学的边界网络设备、网关服务器、办公内网主机等实施攻击突破，同时也用来攻击控制境外跳板机以构建匿名化网络作为行动掩护。此类武器共有</a:t>
            </a:r>
            <a:r>
              <a:rPr lang="en-US" altLang="zh-CN" b="0" i="0" dirty="0">
                <a:solidFill>
                  <a:srgbClr val="222222"/>
                </a:solidFill>
                <a:effectLst/>
                <a:latin typeface="arial" panose="020B0604020202020204" pitchFamily="34" charset="0"/>
              </a:rPr>
              <a:t>3</a:t>
            </a:r>
            <a:r>
              <a:rPr lang="zh-CN" altLang="en-US" b="0" i="0" dirty="0">
                <a:solidFill>
                  <a:srgbClr val="222222"/>
                </a:solidFill>
                <a:effectLst/>
                <a:latin typeface="arial" panose="020B0604020202020204" pitchFamily="34" charset="0"/>
              </a:rPr>
              <a:t>种：</a:t>
            </a:r>
          </a:p>
          <a:p>
            <a:pPr algn="l"/>
            <a:r>
              <a:rPr lang="zh-CN" altLang="en-US" b="0" i="0" dirty="0">
                <a:solidFill>
                  <a:srgbClr val="222222"/>
                </a:solidFill>
                <a:effectLst/>
                <a:latin typeface="arial" panose="020B0604020202020204" pitchFamily="34" charset="0"/>
              </a:rPr>
              <a:t>　　①“剃须刀”</a:t>
            </a:r>
          </a:p>
          <a:p>
            <a:pPr algn="l"/>
            <a:r>
              <a:rPr lang="zh-CN" altLang="en-US" b="0" i="0" dirty="0">
                <a:solidFill>
                  <a:srgbClr val="222222"/>
                </a:solidFill>
                <a:effectLst/>
                <a:latin typeface="arial" panose="020B0604020202020204" pitchFamily="34" charset="0"/>
              </a:rPr>
              <a:t>　　此武器可针对开放了指定</a:t>
            </a:r>
            <a:r>
              <a:rPr lang="en-US" altLang="zh-CN" b="0" i="0" dirty="0">
                <a:solidFill>
                  <a:srgbClr val="222222"/>
                </a:solidFill>
                <a:effectLst/>
                <a:latin typeface="arial" panose="020B0604020202020204" pitchFamily="34" charset="0"/>
              </a:rPr>
              <a:t>RPC</a:t>
            </a:r>
            <a:r>
              <a:rPr lang="zh-CN" altLang="en-US" b="0" i="0" dirty="0">
                <a:solidFill>
                  <a:srgbClr val="222222"/>
                </a:solidFill>
                <a:effectLst/>
                <a:latin typeface="arial" panose="020B0604020202020204" pitchFamily="34" charset="0"/>
              </a:rPr>
              <a:t>服务的</a:t>
            </a:r>
            <a:r>
              <a:rPr lang="en-US" altLang="zh-CN" b="0" i="0" dirty="0">
                <a:solidFill>
                  <a:srgbClr val="222222"/>
                </a:solidFill>
                <a:effectLst/>
                <a:latin typeface="arial" panose="020B0604020202020204" pitchFamily="34" charset="0"/>
              </a:rPr>
              <a:t>X86</a:t>
            </a:r>
            <a:r>
              <a:rPr lang="zh-CN" altLang="en-US" b="0" i="0" dirty="0">
                <a:solidFill>
                  <a:srgbClr val="222222"/>
                </a:solidFill>
                <a:effectLst/>
                <a:latin typeface="arial" panose="020B0604020202020204" pitchFamily="34" charset="0"/>
              </a:rPr>
              <a:t>和</a:t>
            </a:r>
            <a:r>
              <a:rPr lang="en-US" altLang="zh-CN" b="0" i="0" dirty="0">
                <a:solidFill>
                  <a:srgbClr val="222222"/>
                </a:solidFill>
                <a:effectLst/>
                <a:latin typeface="arial" panose="020B0604020202020204" pitchFamily="34" charset="0"/>
              </a:rPr>
              <a:t>SPARC</a:t>
            </a:r>
            <a:r>
              <a:rPr lang="zh-CN" altLang="en-US" b="0" i="0" dirty="0">
                <a:solidFill>
                  <a:srgbClr val="222222"/>
                </a:solidFill>
                <a:effectLst/>
                <a:latin typeface="arial" panose="020B0604020202020204" pitchFamily="34" charset="0"/>
              </a:rPr>
              <a:t>架构的</a:t>
            </a:r>
            <a:r>
              <a:rPr lang="en-US" altLang="zh-CN" b="0" i="0" dirty="0" err="1">
                <a:solidFill>
                  <a:srgbClr val="222222"/>
                </a:solidFill>
                <a:effectLst/>
                <a:latin typeface="arial" panose="020B0604020202020204" pitchFamily="34" charset="0"/>
              </a:rPr>
              <a:t>Solarise</a:t>
            </a:r>
            <a:r>
              <a:rPr lang="zh-CN" altLang="en-US" b="0" i="0" dirty="0">
                <a:solidFill>
                  <a:srgbClr val="222222"/>
                </a:solidFill>
                <a:effectLst/>
                <a:latin typeface="arial" panose="020B0604020202020204" pitchFamily="34" charset="0"/>
              </a:rPr>
              <a:t>系统实施</a:t>
            </a:r>
            <a:r>
              <a:rPr lang="zh-CN" altLang="en-US" b="1" i="0" dirty="0">
                <a:solidFill>
                  <a:srgbClr val="C00000"/>
                </a:solidFill>
                <a:effectLst/>
                <a:latin typeface="arial" panose="020B0604020202020204" pitchFamily="34" charset="0"/>
              </a:rPr>
              <a:t>远程漏洞攻击</a:t>
            </a:r>
            <a:r>
              <a:rPr lang="zh-CN" altLang="en-US" b="0" i="0" dirty="0">
                <a:solidFill>
                  <a:srgbClr val="222222"/>
                </a:solidFill>
                <a:effectLst/>
                <a:latin typeface="arial" panose="020B0604020202020204" pitchFamily="34" charset="0"/>
              </a:rPr>
              <a:t>，攻击时可自动探知目标系统服务开放情况并智能化选择合适版本的漏洞利用代码，直接</a:t>
            </a:r>
            <a:r>
              <a:rPr lang="zh-CN" altLang="en-US" b="1" i="0" dirty="0">
                <a:solidFill>
                  <a:srgbClr val="C00000"/>
                </a:solidFill>
                <a:effectLst/>
                <a:latin typeface="arial" panose="020B0604020202020204" pitchFamily="34" charset="0"/>
              </a:rPr>
              <a:t>获取对目标主机的完整控制权</a:t>
            </a:r>
            <a:r>
              <a:rPr lang="zh-CN" altLang="en-US" b="0" i="0" dirty="0">
                <a:solidFill>
                  <a:srgbClr val="222222"/>
                </a:solidFill>
                <a:effectLst/>
                <a:latin typeface="arial" panose="020B0604020202020204" pitchFamily="34" charset="0"/>
              </a:rPr>
              <a:t>。此武器用于对日本、韩国等国家跳板机的攻击，所控制跳板机被用于对西北工业大学的网络攻击。</a:t>
            </a:r>
          </a:p>
          <a:p>
            <a:pPr algn="l"/>
            <a:r>
              <a:rPr lang="zh-CN" altLang="en-US" b="0" i="0" dirty="0">
                <a:solidFill>
                  <a:srgbClr val="222222"/>
                </a:solidFill>
                <a:effectLst/>
                <a:latin typeface="arial" panose="020B0604020202020204" pitchFamily="34" charset="0"/>
              </a:rPr>
              <a:t>　　②“孤岛”</a:t>
            </a:r>
          </a:p>
          <a:p>
            <a:pPr algn="l"/>
            <a:r>
              <a:rPr lang="zh-CN" altLang="en-US" b="0" i="0" dirty="0">
                <a:solidFill>
                  <a:srgbClr val="222222"/>
                </a:solidFill>
                <a:effectLst/>
                <a:latin typeface="arial" panose="020B0604020202020204" pitchFamily="34" charset="0"/>
              </a:rPr>
              <a:t>　　此武器同样可针对开放了指定</a:t>
            </a:r>
            <a:r>
              <a:rPr lang="en-US" altLang="zh-CN" b="0" i="0" dirty="0">
                <a:solidFill>
                  <a:srgbClr val="222222"/>
                </a:solidFill>
                <a:effectLst/>
                <a:latin typeface="arial" panose="020B0604020202020204" pitchFamily="34" charset="0"/>
              </a:rPr>
              <a:t>RPC</a:t>
            </a:r>
            <a:r>
              <a:rPr lang="zh-CN" altLang="en-US" b="0" i="0" dirty="0">
                <a:solidFill>
                  <a:srgbClr val="222222"/>
                </a:solidFill>
                <a:effectLst/>
                <a:latin typeface="arial" panose="020B0604020202020204" pitchFamily="34" charset="0"/>
              </a:rPr>
              <a:t>服务的</a:t>
            </a:r>
            <a:r>
              <a:rPr lang="en-US" altLang="zh-CN" b="0" i="0" dirty="0">
                <a:solidFill>
                  <a:srgbClr val="222222"/>
                </a:solidFill>
                <a:effectLst/>
                <a:latin typeface="arial" panose="020B0604020202020204" pitchFamily="34" charset="0"/>
              </a:rPr>
              <a:t>Solaris</a:t>
            </a:r>
            <a:r>
              <a:rPr lang="zh-CN" altLang="en-US" b="0" i="0" dirty="0">
                <a:solidFill>
                  <a:srgbClr val="222222"/>
                </a:solidFill>
                <a:effectLst/>
                <a:latin typeface="arial" panose="020B0604020202020204" pitchFamily="34" charset="0"/>
              </a:rPr>
              <a:t>系统实施</a:t>
            </a:r>
            <a:r>
              <a:rPr lang="zh-CN" altLang="en-US" b="1" i="0" dirty="0">
                <a:solidFill>
                  <a:srgbClr val="C00000"/>
                </a:solidFill>
                <a:effectLst/>
                <a:latin typeface="arial" panose="020B0604020202020204" pitchFamily="34" charset="0"/>
              </a:rPr>
              <a:t>远程溢出攻击</a:t>
            </a:r>
            <a:r>
              <a:rPr lang="zh-CN" altLang="en-US" b="0" i="0" dirty="0">
                <a:solidFill>
                  <a:srgbClr val="222222"/>
                </a:solidFill>
                <a:effectLst/>
                <a:latin typeface="arial" panose="020B0604020202020204" pitchFamily="34" charset="0"/>
              </a:rPr>
              <a:t>，直接</a:t>
            </a:r>
            <a:r>
              <a:rPr lang="zh-CN" altLang="en-US" b="1" i="0" dirty="0">
                <a:solidFill>
                  <a:srgbClr val="C00000"/>
                </a:solidFill>
                <a:effectLst/>
                <a:latin typeface="arial" panose="020B0604020202020204" pitchFamily="34" charset="0"/>
              </a:rPr>
              <a:t>获取对目标主机的完整控制权</a:t>
            </a:r>
            <a:r>
              <a:rPr lang="zh-CN" altLang="en-US" b="0" i="0" dirty="0">
                <a:solidFill>
                  <a:srgbClr val="222222"/>
                </a:solidFill>
                <a:effectLst/>
                <a:latin typeface="arial" panose="020B0604020202020204" pitchFamily="34" charset="0"/>
              </a:rPr>
              <a:t>。与“剃须刀”的不同之处在于此工具不具备自主探测目标服务开放情况的能力，需由使用者手动配置目标及相关参数。</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使用此武器攻击控制了西北工业大学的边界服务器。</a:t>
            </a:r>
          </a:p>
          <a:p>
            <a:pPr algn="l"/>
            <a:r>
              <a:rPr lang="zh-CN" altLang="en-US" b="0" i="0" dirty="0">
                <a:solidFill>
                  <a:srgbClr val="222222"/>
                </a:solidFill>
                <a:effectLst/>
                <a:latin typeface="arial" panose="020B0604020202020204" pitchFamily="34" charset="0"/>
              </a:rPr>
              <a:t>　　③“酸狐狸”武器平台</a:t>
            </a:r>
          </a:p>
          <a:p>
            <a:pPr algn="l"/>
            <a:r>
              <a:rPr lang="zh-CN" altLang="en-US" b="0" i="0" dirty="0">
                <a:solidFill>
                  <a:srgbClr val="222222"/>
                </a:solidFill>
                <a:effectLst/>
                <a:latin typeface="arial" panose="020B0604020202020204" pitchFamily="34" charset="0"/>
              </a:rPr>
              <a:t>　　此武器平台部署在哥伦比亚，可结合“二次约会”中间人攻击武器使用，可智能化配置漏洞载荷针对</a:t>
            </a:r>
            <a:r>
              <a:rPr lang="en-US" altLang="zh-CN" b="0" i="0" dirty="0">
                <a:solidFill>
                  <a:srgbClr val="222222"/>
                </a:solidFill>
                <a:effectLst/>
                <a:latin typeface="arial" panose="020B0604020202020204" pitchFamily="34" charset="0"/>
              </a:rPr>
              <a:t>IE</a:t>
            </a:r>
            <a:r>
              <a:rPr lang="zh-CN" altLang="en-US" b="0" i="0" dirty="0">
                <a:solidFill>
                  <a:srgbClr val="222222"/>
                </a:solidFill>
                <a:effectLst/>
                <a:latin typeface="arial" panose="020B0604020202020204" pitchFamily="34" charset="0"/>
              </a:rPr>
              <a:t>、</a:t>
            </a:r>
            <a:r>
              <a:rPr lang="en-US" altLang="zh-CN" b="0" i="0" dirty="0" err="1">
                <a:solidFill>
                  <a:srgbClr val="222222"/>
                </a:solidFill>
                <a:effectLst/>
                <a:latin typeface="arial" panose="020B0604020202020204" pitchFamily="34" charset="0"/>
              </a:rPr>
              <a:t>FireFox</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Safari</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Android </a:t>
            </a:r>
            <a:r>
              <a:rPr lang="en-US" altLang="zh-CN" b="0" i="0" dirty="0" err="1">
                <a:solidFill>
                  <a:srgbClr val="222222"/>
                </a:solidFill>
                <a:effectLst/>
                <a:latin typeface="arial" panose="020B0604020202020204" pitchFamily="34" charset="0"/>
              </a:rPr>
              <a:t>Webkit</a:t>
            </a:r>
            <a:r>
              <a:rPr lang="zh-CN" altLang="en-US" b="0" i="0" dirty="0">
                <a:solidFill>
                  <a:srgbClr val="222222"/>
                </a:solidFill>
                <a:effectLst/>
                <a:latin typeface="arial" panose="020B0604020202020204" pitchFamily="34" charset="0"/>
              </a:rPr>
              <a:t>等多平台上的主流浏览器开展</a:t>
            </a:r>
            <a:r>
              <a:rPr lang="zh-CN" altLang="en-US" b="1" i="0" dirty="0">
                <a:solidFill>
                  <a:srgbClr val="C00000"/>
                </a:solidFill>
                <a:effectLst/>
                <a:latin typeface="arial" panose="020B0604020202020204" pitchFamily="34" charset="0"/>
              </a:rPr>
              <a:t>远程溢出攻击</a:t>
            </a:r>
            <a:r>
              <a:rPr lang="zh-CN" altLang="en-US" b="0" i="0" dirty="0">
                <a:solidFill>
                  <a:srgbClr val="222222"/>
                </a:solidFill>
                <a:effectLst/>
                <a:latin typeface="arial" panose="020B0604020202020204" pitchFamily="34" charset="0"/>
              </a:rPr>
              <a:t>，</a:t>
            </a:r>
            <a:r>
              <a:rPr lang="zh-CN" altLang="en-US" b="1" i="0" dirty="0">
                <a:solidFill>
                  <a:srgbClr val="C00000"/>
                </a:solidFill>
                <a:effectLst/>
                <a:latin typeface="arial" panose="020B0604020202020204" pitchFamily="34" charset="0"/>
              </a:rPr>
              <a:t>获取目标系统的控制权</a:t>
            </a:r>
            <a:r>
              <a:rPr lang="zh-CN" altLang="en-US" b="0" i="0" dirty="0">
                <a:solidFill>
                  <a:srgbClr val="222222"/>
                </a:solidFill>
                <a:effectLst/>
                <a:latin typeface="arial" panose="020B0604020202020204" pitchFamily="34" charset="0"/>
              </a:rPr>
              <a:t>（详见：国家计算机病毒应急处理中心</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美国国家安全局（</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）“酸狐狸”漏洞攻击武器平台技术分析报告</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主要使用该武器平台对西北工业大学办公内网主机进行入侵。</a:t>
            </a:r>
          </a:p>
        </p:txBody>
      </p:sp>
    </p:spTree>
    <p:extLst>
      <p:ext uri="{BB962C8B-B14F-4D97-AF65-F5344CB8AC3E}">
        <p14:creationId xmlns:p14="http://schemas.microsoft.com/office/powerpoint/2010/main" val="4274333799"/>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380E-C5ED-E252-7A1A-D3B3BBEA2A16}"/>
              </a:ext>
            </a:extLst>
          </p:cNvPr>
          <p:cNvSpPr>
            <a:spLocks noGrp="1"/>
          </p:cNvSpPr>
          <p:nvPr>
            <p:ph type="title"/>
          </p:nvPr>
        </p:nvSpPr>
        <p:spPr>
          <a:xfrm>
            <a:off x="577850" y="249067"/>
            <a:ext cx="8643848" cy="480131"/>
          </a:xfrm>
        </p:spPr>
        <p:txBody>
          <a:bodyPr/>
          <a:lstStyle/>
          <a:p>
            <a:r>
              <a:rPr lang="zh-CN" altLang="en-US" dirty="0"/>
              <a:t>国家层面的强大能力</a:t>
            </a:r>
          </a:p>
        </p:txBody>
      </p:sp>
      <p:sp>
        <p:nvSpPr>
          <p:cNvPr id="4" name="文本框 3">
            <a:extLst>
              <a:ext uri="{FF2B5EF4-FFF2-40B4-BE49-F238E27FC236}">
                <a16:creationId xmlns:a16="http://schemas.microsoft.com/office/drawing/2014/main" id="{9280C4C8-6E24-FAEA-FFD9-CC7FCECAA3BF}"/>
              </a:ext>
            </a:extLst>
          </p:cNvPr>
          <p:cNvSpPr txBox="1"/>
          <p:nvPr/>
        </p:nvSpPr>
        <p:spPr>
          <a:xfrm>
            <a:off x="463730" y="967794"/>
            <a:ext cx="11279779" cy="5755422"/>
          </a:xfrm>
          <a:prstGeom prst="rect">
            <a:avLst/>
          </a:prstGeom>
          <a:solidFill>
            <a:schemeClr val="bg1"/>
          </a:solidFill>
        </p:spPr>
        <p:txBody>
          <a:bodyPr wrap="square">
            <a:spAutoFit/>
          </a:bodyPr>
          <a:lstStyle/>
          <a:p>
            <a:pPr algn="l"/>
            <a:r>
              <a:rPr lang="en-US" altLang="zh-CN" sz="1600" b="1" i="0" dirty="0">
                <a:solidFill>
                  <a:srgbClr val="222222"/>
                </a:solidFill>
                <a:effectLst/>
                <a:latin typeface="arial" panose="020B0604020202020204" pitchFamily="34" charset="0"/>
              </a:rPr>
              <a:t>2</a:t>
            </a:r>
            <a:r>
              <a:rPr lang="zh-CN" altLang="en-US" sz="1600" b="1" i="0" dirty="0">
                <a:solidFill>
                  <a:srgbClr val="222222"/>
                </a:solidFill>
                <a:effectLst/>
                <a:latin typeface="arial" panose="020B0604020202020204" pitchFamily="34" charset="0"/>
              </a:rPr>
              <a:t>、持久化控制类武器</a:t>
            </a:r>
          </a:p>
          <a:p>
            <a:pPr algn="l"/>
            <a:r>
              <a:rPr lang="zh-CN" altLang="en-US" sz="1600" b="0" i="0" dirty="0">
                <a:solidFill>
                  <a:srgbClr val="222222"/>
                </a:solidFill>
                <a:effectLst/>
                <a:latin typeface="arial" panose="020B0604020202020204" pitchFamily="34" charset="0"/>
              </a:rPr>
              <a:t>　　</a:t>
            </a:r>
            <a:r>
              <a:rPr lang="en-US" altLang="zh-CN" sz="1600" b="0" i="0" dirty="0">
                <a:solidFill>
                  <a:srgbClr val="222222"/>
                </a:solidFill>
                <a:effectLst/>
                <a:latin typeface="arial" panose="020B0604020202020204" pitchFamily="34" charset="0"/>
              </a:rPr>
              <a:t>TAO</a:t>
            </a:r>
            <a:r>
              <a:rPr lang="zh-CN" altLang="en-US" sz="1600" b="0" i="0" dirty="0">
                <a:solidFill>
                  <a:srgbClr val="222222"/>
                </a:solidFill>
                <a:effectLst/>
                <a:latin typeface="arial" panose="020B0604020202020204" pitchFamily="34" charset="0"/>
              </a:rPr>
              <a:t>依托此类武器对西北工业大学网络进行隐蔽持久控制，</a:t>
            </a:r>
            <a:r>
              <a:rPr lang="en-US" altLang="zh-CN" sz="1600" b="0" i="0" dirty="0">
                <a:solidFill>
                  <a:srgbClr val="222222"/>
                </a:solidFill>
                <a:effectLst/>
                <a:latin typeface="arial" panose="020B0604020202020204" pitchFamily="34" charset="0"/>
              </a:rPr>
              <a:t>TAO</a:t>
            </a:r>
            <a:r>
              <a:rPr lang="zh-CN" altLang="en-US" sz="1600" b="0" i="0" dirty="0">
                <a:solidFill>
                  <a:srgbClr val="222222"/>
                </a:solidFill>
                <a:effectLst/>
                <a:latin typeface="arial" panose="020B0604020202020204" pitchFamily="34" charset="0"/>
              </a:rPr>
              <a:t>行动队可通过加密通道发送控制指令操作此类武器实施对西北工业大学网络的</a:t>
            </a:r>
            <a:r>
              <a:rPr lang="zh-CN" altLang="en-US" sz="1600" b="1" i="0" dirty="0">
                <a:solidFill>
                  <a:srgbClr val="C00000"/>
                </a:solidFill>
                <a:effectLst/>
                <a:latin typeface="arial" panose="020B0604020202020204" pitchFamily="34" charset="0"/>
              </a:rPr>
              <a:t>渗透、控制、窃密</a:t>
            </a:r>
            <a:r>
              <a:rPr lang="zh-CN" altLang="en-US" sz="1600" b="0" i="0" dirty="0">
                <a:solidFill>
                  <a:srgbClr val="222222"/>
                </a:solidFill>
                <a:effectLst/>
                <a:latin typeface="arial" panose="020B0604020202020204" pitchFamily="34" charset="0"/>
              </a:rPr>
              <a:t>等行为。此类武器共有</a:t>
            </a:r>
            <a:r>
              <a:rPr lang="en-US" altLang="zh-CN" sz="1600" b="0" i="0" dirty="0">
                <a:solidFill>
                  <a:srgbClr val="222222"/>
                </a:solidFill>
                <a:effectLst/>
                <a:latin typeface="arial" panose="020B0604020202020204" pitchFamily="34" charset="0"/>
              </a:rPr>
              <a:t>6</a:t>
            </a:r>
            <a:r>
              <a:rPr lang="zh-CN" altLang="en-US" sz="1600" b="0" i="0" dirty="0">
                <a:solidFill>
                  <a:srgbClr val="222222"/>
                </a:solidFill>
                <a:effectLst/>
                <a:latin typeface="arial" panose="020B0604020202020204" pitchFamily="34" charset="0"/>
              </a:rPr>
              <a:t>种：</a:t>
            </a:r>
          </a:p>
          <a:p>
            <a:pPr algn="l"/>
            <a:r>
              <a:rPr lang="zh-CN" altLang="en-US" sz="1600" b="0" i="0" dirty="0">
                <a:solidFill>
                  <a:srgbClr val="222222"/>
                </a:solidFill>
                <a:effectLst/>
                <a:latin typeface="arial" panose="020B0604020202020204" pitchFamily="34" charset="0"/>
              </a:rPr>
              <a:t>　　①“二次约会”</a:t>
            </a:r>
          </a:p>
          <a:p>
            <a:pPr algn="l"/>
            <a:r>
              <a:rPr lang="zh-CN" altLang="en-US" sz="1600" b="0" i="0" dirty="0">
                <a:solidFill>
                  <a:srgbClr val="222222"/>
                </a:solidFill>
                <a:effectLst/>
                <a:latin typeface="arial" panose="020B0604020202020204" pitchFamily="34" charset="0"/>
              </a:rPr>
              <a:t>　　此武器长期驻留在网关服务器、边界路由器等网络边界设备及服务器上，可针对海量数据流量进行精准过滤与自动化劫持，实现</a:t>
            </a:r>
            <a:r>
              <a:rPr lang="zh-CN" altLang="en-US" sz="1600" b="1" i="0" dirty="0">
                <a:solidFill>
                  <a:srgbClr val="C00000"/>
                </a:solidFill>
                <a:effectLst/>
                <a:latin typeface="arial" panose="020B0604020202020204" pitchFamily="34" charset="0"/>
              </a:rPr>
              <a:t>中间人攻击功能</a:t>
            </a:r>
            <a:r>
              <a:rPr lang="zh-CN" altLang="en-US" sz="1600" b="0" i="0" dirty="0">
                <a:solidFill>
                  <a:srgbClr val="222222"/>
                </a:solidFill>
                <a:effectLst/>
                <a:latin typeface="arial" panose="020B0604020202020204" pitchFamily="34" charset="0"/>
              </a:rPr>
              <a:t>。</a:t>
            </a:r>
            <a:r>
              <a:rPr lang="en-US" altLang="zh-CN" sz="1600" b="0" i="0" dirty="0">
                <a:solidFill>
                  <a:srgbClr val="222222"/>
                </a:solidFill>
                <a:effectLst/>
                <a:latin typeface="arial" panose="020B0604020202020204" pitchFamily="34" charset="0"/>
              </a:rPr>
              <a:t>TAO</a:t>
            </a:r>
            <a:r>
              <a:rPr lang="zh-CN" altLang="en-US" sz="1600" b="0" i="0" dirty="0">
                <a:solidFill>
                  <a:srgbClr val="222222"/>
                </a:solidFill>
                <a:effectLst/>
                <a:latin typeface="arial" panose="020B0604020202020204" pitchFamily="34" charset="0"/>
              </a:rPr>
              <a:t>在西北工业大学边界设备上安置该武器，</a:t>
            </a:r>
            <a:r>
              <a:rPr lang="zh-CN" altLang="en-US" sz="1600" b="1" i="0" dirty="0">
                <a:solidFill>
                  <a:srgbClr val="C00000"/>
                </a:solidFill>
                <a:effectLst/>
                <a:latin typeface="arial" panose="020B0604020202020204" pitchFamily="34" charset="0"/>
              </a:rPr>
              <a:t>劫持流经该设备的流量引导至“酸狐狸”平台实施漏洞攻击</a:t>
            </a:r>
            <a:r>
              <a:rPr lang="zh-CN" altLang="en-US" sz="1600" b="0" i="0" dirty="0">
                <a:solidFill>
                  <a:srgbClr val="222222"/>
                </a:solidFill>
                <a:effectLst/>
                <a:latin typeface="arial" panose="020B0604020202020204" pitchFamily="34" charset="0"/>
              </a:rPr>
              <a:t>。</a:t>
            </a:r>
          </a:p>
          <a:p>
            <a:pPr algn="l"/>
            <a:r>
              <a:rPr lang="zh-CN" altLang="en-US" sz="1600" b="0" i="0" dirty="0">
                <a:solidFill>
                  <a:srgbClr val="222222"/>
                </a:solidFill>
                <a:effectLst/>
                <a:latin typeface="arial" panose="020B0604020202020204" pitchFamily="34" charset="0"/>
              </a:rPr>
              <a:t>　　②“</a:t>
            </a:r>
            <a:r>
              <a:rPr lang="en-US" altLang="zh-CN" sz="1600" b="0" i="0" dirty="0">
                <a:solidFill>
                  <a:srgbClr val="222222"/>
                </a:solidFill>
                <a:effectLst/>
                <a:latin typeface="arial" panose="020B0604020202020204" pitchFamily="34" charset="0"/>
              </a:rPr>
              <a:t>NOPEN”</a:t>
            </a:r>
          </a:p>
          <a:p>
            <a:pPr algn="l"/>
            <a:r>
              <a:rPr lang="zh-CN" altLang="en-US" sz="1600" b="0" i="0" dirty="0">
                <a:solidFill>
                  <a:srgbClr val="222222"/>
                </a:solidFill>
                <a:effectLst/>
                <a:latin typeface="arial" panose="020B0604020202020204" pitchFamily="34" charset="0"/>
              </a:rPr>
              <a:t>　　此武器是一种支持多种操作系统和不同体系架构的远控木马，可通过加密隧道接收指令执行文件管理、进程管理、系统命令执行等多种操作，并且本身具备权限提升和持久化能力（详见：国家计算机病毒应急处理中心</a:t>
            </a:r>
            <a:r>
              <a:rPr lang="en-US" altLang="zh-CN" sz="1600" b="0" i="0" dirty="0">
                <a:solidFill>
                  <a:srgbClr val="222222"/>
                </a:solidFill>
                <a:effectLst/>
                <a:latin typeface="arial" panose="020B0604020202020204" pitchFamily="34" charset="0"/>
              </a:rPr>
              <a:t>《“NOPEN”</a:t>
            </a:r>
            <a:r>
              <a:rPr lang="zh-CN" altLang="en-US" sz="1600" b="0" i="0" dirty="0">
                <a:solidFill>
                  <a:srgbClr val="222222"/>
                </a:solidFill>
                <a:effectLst/>
                <a:latin typeface="arial" panose="020B0604020202020204" pitchFamily="34" charset="0"/>
              </a:rPr>
              <a:t>远控木马分析报告</a:t>
            </a:r>
            <a:r>
              <a:rPr lang="en-US" altLang="zh-CN" sz="1600" b="0" i="0" dirty="0">
                <a:solidFill>
                  <a:srgbClr val="222222"/>
                </a:solidFill>
                <a:effectLst/>
                <a:latin typeface="arial" panose="020B0604020202020204" pitchFamily="34" charset="0"/>
              </a:rPr>
              <a:t>》</a:t>
            </a:r>
            <a:r>
              <a:rPr lang="zh-CN" altLang="en-US" sz="1600" b="0" i="0" dirty="0">
                <a:solidFill>
                  <a:srgbClr val="222222"/>
                </a:solidFill>
                <a:effectLst/>
                <a:latin typeface="arial" panose="020B0604020202020204" pitchFamily="34" charset="0"/>
              </a:rPr>
              <a:t>）。</a:t>
            </a:r>
            <a:r>
              <a:rPr lang="en-US" altLang="zh-CN" sz="1600" b="0" i="0" dirty="0">
                <a:solidFill>
                  <a:srgbClr val="222222"/>
                </a:solidFill>
                <a:effectLst/>
                <a:latin typeface="arial" panose="020B0604020202020204" pitchFamily="34" charset="0"/>
              </a:rPr>
              <a:t>TAO</a:t>
            </a:r>
            <a:r>
              <a:rPr lang="zh-CN" altLang="en-US" sz="1600" b="0" i="0" dirty="0">
                <a:solidFill>
                  <a:srgbClr val="222222"/>
                </a:solidFill>
                <a:effectLst/>
                <a:latin typeface="arial" panose="020B0604020202020204" pitchFamily="34" charset="0"/>
              </a:rPr>
              <a:t>主要使用该武器</a:t>
            </a:r>
            <a:r>
              <a:rPr lang="zh-CN" altLang="en-US" sz="1600" b="1" dirty="0">
                <a:solidFill>
                  <a:srgbClr val="C00000"/>
                </a:solidFill>
                <a:latin typeface="arial" panose="020B0604020202020204" pitchFamily="34" charset="0"/>
              </a:rPr>
              <a:t>对西北工业大学网络内部的核心业务服务器和关键网络设备实施持久化控制</a:t>
            </a:r>
            <a:r>
              <a:rPr lang="zh-CN" altLang="en-US" sz="1600" b="0" i="0" dirty="0">
                <a:solidFill>
                  <a:srgbClr val="222222"/>
                </a:solidFill>
                <a:effectLst/>
                <a:latin typeface="arial" panose="020B0604020202020204" pitchFamily="34" charset="0"/>
              </a:rPr>
              <a:t>。</a:t>
            </a:r>
          </a:p>
          <a:p>
            <a:pPr algn="l"/>
            <a:r>
              <a:rPr lang="zh-CN" altLang="en-US" sz="1600" b="0" i="0" dirty="0">
                <a:solidFill>
                  <a:srgbClr val="222222"/>
                </a:solidFill>
                <a:effectLst/>
                <a:latin typeface="arial" panose="020B0604020202020204" pitchFamily="34" charset="0"/>
              </a:rPr>
              <a:t>　　③“怒火喷射”</a:t>
            </a:r>
          </a:p>
          <a:p>
            <a:pPr algn="l"/>
            <a:r>
              <a:rPr lang="zh-CN" altLang="en-US" sz="1600" b="0" i="0" dirty="0">
                <a:solidFill>
                  <a:srgbClr val="222222"/>
                </a:solidFill>
                <a:effectLst/>
                <a:latin typeface="arial" panose="020B0604020202020204" pitchFamily="34" charset="0"/>
              </a:rPr>
              <a:t>　　此武器是一款基于</a:t>
            </a:r>
            <a:r>
              <a:rPr lang="en-US" altLang="zh-CN" sz="1600" b="0" i="0" dirty="0">
                <a:solidFill>
                  <a:srgbClr val="222222"/>
                </a:solidFill>
                <a:effectLst/>
                <a:latin typeface="arial" panose="020B0604020202020204" pitchFamily="34" charset="0"/>
              </a:rPr>
              <a:t>Windows</a:t>
            </a:r>
            <a:r>
              <a:rPr lang="zh-CN" altLang="en-US" sz="1600" b="0" i="0" dirty="0">
                <a:solidFill>
                  <a:srgbClr val="222222"/>
                </a:solidFill>
                <a:effectLst/>
                <a:latin typeface="arial" panose="020B0604020202020204" pitchFamily="34" charset="0"/>
              </a:rPr>
              <a:t>系统的支持多种操作系统和不同体系架构的远控木马，可根据目标系统环境定制化生成不同类型的木马服务端，服务端本身具备极强的抗分析、反调试能力。</a:t>
            </a:r>
            <a:r>
              <a:rPr lang="en-US" altLang="zh-CN" sz="1600" b="0" i="0" dirty="0">
                <a:solidFill>
                  <a:srgbClr val="222222"/>
                </a:solidFill>
                <a:effectLst/>
                <a:latin typeface="arial" panose="020B0604020202020204" pitchFamily="34" charset="0"/>
              </a:rPr>
              <a:t>TAO</a:t>
            </a:r>
            <a:r>
              <a:rPr lang="zh-CN" altLang="en-US" sz="1600" b="0" i="0" dirty="0">
                <a:solidFill>
                  <a:srgbClr val="222222"/>
                </a:solidFill>
                <a:effectLst/>
                <a:latin typeface="arial" panose="020B0604020202020204" pitchFamily="34" charset="0"/>
              </a:rPr>
              <a:t>主要使用该武器配合“酸狐狸”平台</a:t>
            </a:r>
            <a:r>
              <a:rPr lang="zh-CN" altLang="en-US" sz="1600" b="1" dirty="0">
                <a:solidFill>
                  <a:srgbClr val="C00000"/>
                </a:solidFill>
                <a:latin typeface="arial" panose="020B0604020202020204" pitchFamily="34" charset="0"/>
              </a:rPr>
              <a:t>对西北工业大学办公网内部的个人主机实施持久化控制</a:t>
            </a:r>
            <a:r>
              <a:rPr lang="zh-CN" altLang="en-US" sz="1600" b="0" i="0" dirty="0">
                <a:solidFill>
                  <a:srgbClr val="222222"/>
                </a:solidFill>
                <a:effectLst/>
                <a:latin typeface="arial" panose="020B0604020202020204" pitchFamily="34" charset="0"/>
              </a:rPr>
              <a:t>。</a:t>
            </a:r>
          </a:p>
          <a:p>
            <a:pPr algn="l"/>
            <a:r>
              <a:rPr lang="zh-CN" altLang="en-US" sz="1600" b="0" i="0" dirty="0">
                <a:solidFill>
                  <a:srgbClr val="222222"/>
                </a:solidFill>
                <a:effectLst/>
                <a:latin typeface="arial" panose="020B0604020202020204" pitchFamily="34" charset="0"/>
              </a:rPr>
              <a:t>　　④“狡诈异端犯”</a:t>
            </a:r>
          </a:p>
          <a:p>
            <a:pPr algn="l"/>
            <a:r>
              <a:rPr lang="zh-CN" altLang="en-US" sz="1600" b="0" i="0" dirty="0">
                <a:solidFill>
                  <a:srgbClr val="222222"/>
                </a:solidFill>
                <a:effectLst/>
                <a:latin typeface="arial" panose="020B0604020202020204" pitchFamily="34" charset="0"/>
              </a:rPr>
              <a:t>　　此武器是一款轻量级的后门植入工具，运行后即自删除，具备权限提升能力，持久驻留于目标设备上并可随系统启动。</a:t>
            </a:r>
            <a:r>
              <a:rPr lang="en-US" altLang="zh-CN" sz="1600" b="0" i="0" dirty="0">
                <a:solidFill>
                  <a:srgbClr val="222222"/>
                </a:solidFill>
                <a:effectLst/>
                <a:latin typeface="arial" panose="020B0604020202020204" pitchFamily="34" charset="0"/>
              </a:rPr>
              <a:t>TAO</a:t>
            </a:r>
            <a:r>
              <a:rPr lang="zh-CN" altLang="en-US" sz="1600" b="0" i="0" dirty="0">
                <a:solidFill>
                  <a:srgbClr val="222222"/>
                </a:solidFill>
                <a:effectLst/>
                <a:latin typeface="arial" panose="020B0604020202020204" pitchFamily="34" charset="0"/>
              </a:rPr>
              <a:t>主要使用该武器实现持久驻留，以便在合适时机建立加密管道上传</a:t>
            </a:r>
            <a:r>
              <a:rPr lang="en-US" altLang="zh-CN" sz="1600" b="0" i="0" dirty="0">
                <a:solidFill>
                  <a:srgbClr val="222222"/>
                </a:solidFill>
                <a:effectLst/>
                <a:latin typeface="arial" panose="020B0604020202020204" pitchFamily="34" charset="0"/>
              </a:rPr>
              <a:t>NOPEN</a:t>
            </a:r>
            <a:r>
              <a:rPr lang="zh-CN" altLang="en-US" sz="1600" b="0" i="0" dirty="0">
                <a:solidFill>
                  <a:srgbClr val="222222"/>
                </a:solidFill>
                <a:effectLst/>
                <a:latin typeface="arial" panose="020B0604020202020204" pitchFamily="34" charset="0"/>
              </a:rPr>
              <a:t>木马，</a:t>
            </a:r>
            <a:r>
              <a:rPr lang="zh-CN" altLang="en-US" sz="1600" b="1" dirty="0">
                <a:solidFill>
                  <a:srgbClr val="C00000"/>
                </a:solidFill>
                <a:latin typeface="arial" panose="020B0604020202020204" pitchFamily="34" charset="0"/>
              </a:rPr>
              <a:t>保障对西北工业大学信息网络的长期控制</a:t>
            </a:r>
            <a:r>
              <a:rPr lang="zh-CN" altLang="en-US" sz="1600" b="0" i="0" dirty="0">
                <a:solidFill>
                  <a:srgbClr val="222222"/>
                </a:solidFill>
                <a:effectLst/>
                <a:latin typeface="arial" panose="020B0604020202020204" pitchFamily="34" charset="0"/>
              </a:rPr>
              <a:t>。</a:t>
            </a:r>
          </a:p>
          <a:p>
            <a:pPr algn="l"/>
            <a:r>
              <a:rPr lang="zh-CN" altLang="en-US" sz="1600" b="0" i="0" dirty="0">
                <a:solidFill>
                  <a:srgbClr val="222222"/>
                </a:solidFill>
                <a:effectLst/>
                <a:latin typeface="arial" panose="020B0604020202020204" pitchFamily="34" charset="0"/>
              </a:rPr>
              <a:t>　　⑤“坚忍外科医生”</a:t>
            </a:r>
          </a:p>
          <a:p>
            <a:pPr algn="l"/>
            <a:r>
              <a:rPr lang="zh-CN" altLang="en-US" sz="1600" b="0" i="0" dirty="0">
                <a:solidFill>
                  <a:srgbClr val="222222"/>
                </a:solidFill>
                <a:effectLst/>
                <a:latin typeface="arial" panose="020B0604020202020204" pitchFamily="34" charset="0"/>
              </a:rPr>
              <a:t>　　此武器是一款针对</a:t>
            </a:r>
            <a:r>
              <a:rPr lang="en-US" altLang="zh-CN" sz="1600" b="0" i="0" dirty="0">
                <a:solidFill>
                  <a:srgbClr val="222222"/>
                </a:solidFill>
                <a:effectLst/>
                <a:latin typeface="arial" panose="020B0604020202020204" pitchFamily="34" charset="0"/>
              </a:rPr>
              <a:t>Linux</a:t>
            </a:r>
            <a:r>
              <a:rPr lang="zh-CN" altLang="en-US" sz="1600" b="0" i="0" dirty="0">
                <a:solidFill>
                  <a:srgbClr val="222222"/>
                </a:solidFill>
                <a:effectLst/>
                <a:latin typeface="arial" panose="020B0604020202020204" pitchFamily="34" charset="0"/>
              </a:rPr>
              <a:t>、</a:t>
            </a:r>
            <a:r>
              <a:rPr lang="en-US" altLang="zh-CN" sz="1600" b="0" i="0" dirty="0">
                <a:solidFill>
                  <a:srgbClr val="222222"/>
                </a:solidFill>
                <a:effectLst/>
                <a:latin typeface="arial" panose="020B0604020202020204" pitchFamily="34" charset="0"/>
              </a:rPr>
              <a:t>Solaris</a:t>
            </a:r>
            <a:r>
              <a:rPr lang="zh-CN" altLang="en-US" sz="1600" b="0" i="0" dirty="0">
                <a:solidFill>
                  <a:srgbClr val="222222"/>
                </a:solidFill>
                <a:effectLst/>
                <a:latin typeface="arial" panose="020B0604020202020204" pitchFamily="34" charset="0"/>
              </a:rPr>
              <a:t>、</a:t>
            </a:r>
            <a:r>
              <a:rPr lang="en-US" altLang="zh-CN" sz="1600" b="0" i="0" dirty="0" err="1">
                <a:solidFill>
                  <a:srgbClr val="222222"/>
                </a:solidFill>
                <a:effectLst/>
                <a:latin typeface="arial" panose="020B0604020202020204" pitchFamily="34" charset="0"/>
              </a:rPr>
              <a:t>JunOS</a:t>
            </a:r>
            <a:r>
              <a:rPr lang="zh-CN" altLang="en-US" sz="1600" b="0" i="0" dirty="0">
                <a:solidFill>
                  <a:srgbClr val="222222"/>
                </a:solidFill>
                <a:effectLst/>
                <a:latin typeface="arial" panose="020B0604020202020204" pitchFamily="34" charset="0"/>
              </a:rPr>
              <a:t>、</a:t>
            </a:r>
            <a:r>
              <a:rPr lang="en-US" altLang="zh-CN" sz="1600" b="0" i="0" dirty="0">
                <a:solidFill>
                  <a:srgbClr val="222222"/>
                </a:solidFill>
                <a:effectLst/>
                <a:latin typeface="arial" panose="020B0604020202020204" pitchFamily="34" charset="0"/>
              </a:rPr>
              <a:t>FreeBSD</a:t>
            </a:r>
            <a:r>
              <a:rPr lang="zh-CN" altLang="en-US" sz="1600" b="0" i="0" dirty="0">
                <a:solidFill>
                  <a:srgbClr val="222222"/>
                </a:solidFill>
                <a:effectLst/>
                <a:latin typeface="arial" panose="020B0604020202020204" pitchFamily="34" charset="0"/>
              </a:rPr>
              <a:t>等</a:t>
            </a:r>
            <a:r>
              <a:rPr lang="en-US" altLang="zh-CN" sz="1600" b="0" i="0" dirty="0">
                <a:solidFill>
                  <a:srgbClr val="222222"/>
                </a:solidFill>
                <a:effectLst/>
                <a:latin typeface="arial" panose="020B0604020202020204" pitchFamily="34" charset="0"/>
              </a:rPr>
              <a:t>4</a:t>
            </a:r>
            <a:r>
              <a:rPr lang="zh-CN" altLang="en-US" sz="1600" b="0" i="0" dirty="0">
                <a:solidFill>
                  <a:srgbClr val="222222"/>
                </a:solidFill>
                <a:effectLst/>
                <a:latin typeface="arial" panose="020B0604020202020204" pitchFamily="34" charset="0"/>
              </a:rPr>
              <a:t>种类型操作系统的后门，该武器可持久化运行于目标设备上，根据指令对目标设备上的指定文件、目录、进程等进行隐藏。</a:t>
            </a:r>
            <a:r>
              <a:rPr lang="en-US" altLang="zh-CN" sz="1600" b="1" dirty="0">
                <a:solidFill>
                  <a:srgbClr val="C00000"/>
                </a:solidFill>
                <a:latin typeface="arial" panose="020B0604020202020204" pitchFamily="34" charset="0"/>
              </a:rPr>
              <a:t>TAO</a:t>
            </a:r>
            <a:r>
              <a:rPr lang="zh-CN" altLang="en-US" sz="1600" b="1" dirty="0">
                <a:solidFill>
                  <a:srgbClr val="C00000"/>
                </a:solidFill>
                <a:latin typeface="arial" panose="020B0604020202020204" pitchFamily="34" charset="0"/>
              </a:rPr>
              <a:t>主要使用该武器隐藏</a:t>
            </a:r>
            <a:r>
              <a:rPr lang="en-US" altLang="zh-CN" sz="1600" b="1" dirty="0">
                <a:solidFill>
                  <a:srgbClr val="C00000"/>
                </a:solidFill>
                <a:latin typeface="arial" panose="020B0604020202020204" pitchFamily="34" charset="0"/>
              </a:rPr>
              <a:t>NOPEN</a:t>
            </a:r>
            <a:r>
              <a:rPr lang="zh-CN" altLang="en-US" sz="1600" b="1" dirty="0">
                <a:solidFill>
                  <a:srgbClr val="C00000"/>
                </a:solidFill>
                <a:latin typeface="arial" panose="020B0604020202020204" pitchFamily="34" charset="0"/>
              </a:rPr>
              <a:t>木马的文件和进程</a:t>
            </a:r>
            <a:r>
              <a:rPr lang="zh-CN" altLang="en-US" sz="1600" b="0" i="0" dirty="0">
                <a:solidFill>
                  <a:srgbClr val="222222"/>
                </a:solidFill>
                <a:effectLst/>
                <a:latin typeface="arial" panose="020B0604020202020204" pitchFamily="34" charset="0"/>
              </a:rPr>
              <a:t>，避免其被监控发现。技术分析发现，</a:t>
            </a:r>
            <a:r>
              <a:rPr lang="en-US" altLang="zh-CN" sz="1600" b="0" i="0" dirty="0">
                <a:solidFill>
                  <a:srgbClr val="222222"/>
                </a:solidFill>
                <a:effectLst/>
                <a:latin typeface="arial" panose="020B0604020202020204" pitchFamily="34" charset="0"/>
              </a:rPr>
              <a:t>TAO</a:t>
            </a:r>
            <a:r>
              <a:rPr lang="zh-CN" altLang="en-US" sz="1600" b="0" i="0" dirty="0">
                <a:solidFill>
                  <a:srgbClr val="222222"/>
                </a:solidFill>
                <a:effectLst/>
                <a:latin typeface="arial" panose="020B0604020202020204" pitchFamily="34" charset="0"/>
              </a:rPr>
              <a:t>在对西北工业大学的网络攻击中，累计使用了该武器的</a:t>
            </a:r>
            <a:r>
              <a:rPr lang="en-US" altLang="zh-CN" sz="1600" b="0" i="0" dirty="0">
                <a:solidFill>
                  <a:srgbClr val="222222"/>
                </a:solidFill>
                <a:effectLst/>
                <a:latin typeface="arial" panose="020B0604020202020204" pitchFamily="34" charset="0"/>
              </a:rPr>
              <a:t>12</a:t>
            </a:r>
            <a:r>
              <a:rPr lang="zh-CN" altLang="en-US" sz="1600" b="0" i="0" dirty="0">
                <a:solidFill>
                  <a:srgbClr val="222222"/>
                </a:solidFill>
                <a:effectLst/>
                <a:latin typeface="arial" panose="020B0604020202020204" pitchFamily="34" charset="0"/>
              </a:rPr>
              <a:t>个不同版本。</a:t>
            </a:r>
          </a:p>
        </p:txBody>
      </p:sp>
    </p:spTree>
    <p:extLst>
      <p:ext uri="{BB962C8B-B14F-4D97-AF65-F5344CB8AC3E}">
        <p14:creationId xmlns:p14="http://schemas.microsoft.com/office/powerpoint/2010/main" val="54193273"/>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380E-C5ED-E252-7A1A-D3B3BBEA2A16}"/>
              </a:ext>
            </a:extLst>
          </p:cNvPr>
          <p:cNvSpPr>
            <a:spLocks noGrp="1"/>
          </p:cNvSpPr>
          <p:nvPr>
            <p:ph type="title"/>
          </p:nvPr>
        </p:nvSpPr>
        <p:spPr>
          <a:xfrm>
            <a:off x="577850" y="249067"/>
            <a:ext cx="8643848" cy="480131"/>
          </a:xfrm>
        </p:spPr>
        <p:txBody>
          <a:bodyPr/>
          <a:lstStyle/>
          <a:p>
            <a:r>
              <a:rPr lang="zh-CN" altLang="en-US" dirty="0"/>
              <a:t>国家层面的强大能力</a:t>
            </a:r>
          </a:p>
        </p:txBody>
      </p:sp>
      <p:sp>
        <p:nvSpPr>
          <p:cNvPr id="4" name="文本框 3">
            <a:extLst>
              <a:ext uri="{FF2B5EF4-FFF2-40B4-BE49-F238E27FC236}">
                <a16:creationId xmlns:a16="http://schemas.microsoft.com/office/drawing/2014/main" id="{9280C4C8-6E24-FAEA-FFD9-CC7FCECAA3BF}"/>
              </a:ext>
            </a:extLst>
          </p:cNvPr>
          <p:cNvSpPr txBox="1"/>
          <p:nvPr/>
        </p:nvSpPr>
        <p:spPr>
          <a:xfrm>
            <a:off x="463730" y="889422"/>
            <a:ext cx="11279779" cy="5211683"/>
          </a:xfrm>
          <a:prstGeom prst="rect">
            <a:avLst/>
          </a:prstGeom>
          <a:solidFill>
            <a:schemeClr val="bg1"/>
          </a:solidFill>
        </p:spPr>
        <p:txBody>
          <a:bodyPr wrap="square">
            <a:spAutoFit/>
          </a:bodyPr>
          <a:lstStyle/>
          <a:p>
            <a:pPr algn="l" eaLnBrk="1" hangingPunct="1">
              <a:spcBef>
                <a:spcPts val="200"/>
              </a:spcBef>
              <a:spcAft>
                <a:spcPts val="200"/>
              </a:spcAft>
            </a:pPr>
            <a:r>
              <a:rPr lang="en-US" altLang="zh-CN" b="1" i="0" dirty="0">
                <a:solidFill>
                  <a:srgbClr val="222222"/>
                </a:solidFill>
                <a:effectLst/>
                <a:latin typeface="arial" panose="020B0604020202020204" pitchFamily="34" charset="0"/>
              </a:rPr>
              <a:t>3</a:t>
            </a:r>
            <a:r>
              <a:rPr lang="zh-CN" altLang="en-US" b="1" i="0" dirty="0">
                <a:solidFill>
                  <a:srgbClr val="222222"/>
                </a:solidFill>
                <a:effectLst/>
                <a:latin typeface="arial" panose="020B0604020202020204" pitchFamily="34" charset="0"/>
              </a:rPr>
              <a:t>、嗅探窃密类武器</a:t>
            </a:r>
          </a:p>
          <a:p>
            <a:pPr algn="l" eaLnBrk="1" hangingPunct="1">
              <a:spcBef>
                <a:spcPts val="200"/>
              </a:spcBef>
              <a:spcAft>
                <a:spcPts val="200"/>
              </a:spcAft>
            </a:pP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依托此类武器嗅探西北工业大学工作人员运维网络时使用的账号口令、命令行操作记录，窃取西北工业大学网络内部的敏感信息和运维数据等。此类武器共有两种：</a:t>
            </a:r>
          </a:p>
          <a:p>
            <a:pPr algn="l" eaLnBrk="1" hangingPunct="1">
              <a:spcBef>
                <a:spcPts val="200"/>
              </a:spcBef>
              <a:spcAft>
                <a:spcPts val="200"/>
              </a:spcAft>
            </a:pPr>
            <a:r>
              <a:rPr lang="zh-CN" altLang="en-US" b="0" i="0" dirty="0">
                <a:solidFill>
                  <a:srgbClr val="222222"/>
                </a:solidFill>
                <a:effectLst/>
                <a:latin typeface="arial" panose="020B0604020202020204" pitchFamily="34" charset="0"/>
              </a:rPr>
              <a:t>　　①“饮茶”</a:t>
            </a:r>
          </a:p>
          <a:p>
            <a:pPr algn="l" eaLnBrk="1" hangingPunct="1">
              <a:spcBef>
                <a:spcPts val="200"/>
              </a:spcBef>
              <a:spcAft>
                <a:spcPts val="200"/>
              </a:spcAft>
            </a:pPr>
            <a:r>
              <a:rPr lang="zh-CN" altLang="en-US" b="0" i="0" dirty="0">
                <a:solidFill>
                  <a:srgbClr val="222222"/>
                </a:solidFill>
                <a:effectLst/>
                <a:latin typeface="arial" panose="020B0604020202020204" pitchFamily="34" charset="0"/>
              </a:rPr>
              <a:t>　　此武器可长期驻留在</a:t>
            </a:r>
            <a:r>
              <a:rPr lang="en-US" altLang="zh-CN" b="0" i="0" dirty="0">
                <a:solidFill>
                  <a:srgbClr val="222222"/>
                </a:solidFill>
                <a:effectLst/>
                <a:latin typeface="arial" panose="020B0604020202020204" pitchFamily="34" charset="0"/>
              </a:rPr>
              <a:t>32</a:t>
            </a:r>
            <a:r>
              <a:rPr lang="zh-CN" altLang="en-US" b="0" i="0" dirty="0">
                <a:solidFill>
                  <a:srgbClr val="222222"/>
                </a:solidFill>
                <a:effectLst/>
                <a:latin typeface="arial" panose="020B0604020202020204" pitchFamily="34" charset="0"/>
              </a:rPr>
              <a:t>位或</a:t>
            </a:r>
            <a:r>
              <a:rPr lang="en-US" altLang="zh-CN" b="0" i="0" dirty="0">
                <a:solidFill>
                  <a:srgbClr val="222222"/>
                </a:solidFill>
                <a:effectLst/>
                <a:latin typeface="arial" panose="020B0604020202020204" pitchFamily="34" charset="0"/>
              </a:rPr>
              <a:t>64</a:t>
            </a:r>
            <a:r>
              <a:rPr lang="zh-CN" altLang="en-US" b="0" i="0" dirty="0">
                <a:solidFill>
                  <a:srgbClr val="222222"/>
                </a:solidFill>
                <a:effectLst/>
                <a:latin typeface="arial" panose="020B0604020202020204" pitchFamily="34" charset="0"/>
              </a:rPr>
              <a:t>位的</a:t>
            </a:r>
            <a:r>
              <a:rPr lang="en-US" altLang="zh-CN" b="0" i="0" dirty="0">
                <a:solidFill>
                  <a:srgbClr val="222222"/>
                </a:solidFill>
                <a:effectLst/>
                <a:latin typeface="arial" panose="020B0604020202020204" pitchFamily="34" charset="0"/>
              </a:rPr>
              <a:t>Solaris</a:t>
            </a:r>
            <a:r>
              <a:rPr lang="zh-CN" altLang="en-US" b="0" i="0" dirty="0">
                <a:solidFill>
                  <a:srgbClr val="222222"/>
                </a:solidFill>
                <a:effectLst/>
                <a:latin typeface="arial" panose="020B0604020202020204" pitchFamily="34" charset="0"/>
              </a:rPr>
              <a:t>系统中，通过嗅探</a:t>
            </a:r>
            <a:r>
              <a:rPr lang="zh-CN" altLang="en-US" b="1" i="0" dirty="0">
                <a:solidFill>
                  <a:srgbClr val="C00000"/>
                </a:solidFill>
                <a:effectLst/>
                <a:latin typeface="arial" panose="020B0604020202020204" pitchFamily="34" charset="0"/>
              </a:rPr>
              <a:t>进程间通信的方式获取</a:t>
            </a:r>
            <a:r>
              <a:rPr lang="en-US" altLang="zh-CN" b="1" i="0" dirty="0" err="1">
                <a:solidFill>
                  <a:srgbClr val="C00000"/>
                </a:solidFill>
                <a:effectLst/>
                <a:latin typeface="arial" panose="020B0604020202020204" pitchFamily="34" charset="0"/>
              </a:rPr>
              <a:t>ssh</a:t>
            </a:r>
            <a:r>
              <a:rPr lang="zh-CN" altLang="en-US" b="1" i="0" dirty="0">
                <a:solidFill>
                  <a:srgbClr val="C00000"/>
                </a:solidFill>
                <a:effectLst/>
                <a:latin typeface="arial" panose="020B0604020202020204" pitchFamily="34" charset="0"/>
              </a:rPr>
              <a:t>、</a:t>
            </a:r>
            <a:r>
              <a:rPr lang="en-US" altLang="zh-CN" b="1" i="0" dirty="0">
                <a:solidFill>
                  <a:srgbClr val="C00000"/>
                </a:solidFill>
                <a:effectLst/>
                <a:latin typeface="arial" panose="020B0604020202020204" pitchFamily="34" charset="0"/>
              </a:rPr>
              <a:t>telnet</a:t>
            </a:r>
            <a:r>
              <a:rPr lang="zh-CN" altLang="en-US" b="1" i="0" dirty="0">
                <a:solidFill>
                  <a:srgbClr val="C00000"/>
                </a:solidFill>
                <a:effectLst/>
                <a:latin typeface="arial" panose="020B0604020202020204" pitchFamily="34" charset="0"/>
              </a:rPr>
              <a:t>、</a:t>
            </a:r>
            <a:r>
              <a:rPr lang="en-US" altLang="zh-CN" b="1" i="0" dirty="0">
                <a:solidFill>
                  <a:srgbClr val="C00000"/>
                </a:solidFill>
                <a:effectLst/>
                <a:latin typeface="arial" panose="020B0604020202020204" pitchFamily="34" charset="0"/>
              </a:rPr>
              <a:t>rlogin</a:t>
            </a:r>
            <a:r>
              <a:rPr lang="zh-CN" altLang="en-US" b="1" i="0" dirty="0">
                <a:solidFill>
                  <a:srgbClr val="C00000"/>
                </a:solidFill>
                <a:effectLst/>
                <a:latin typeface="arial" panose="020B0604020202020204" pitchFamily="34" charset="0"/>
              </a:rPr>
              <a:t>等多种远程登录方式下暴露的账号口令</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主要使用该武器嗅探西北工业大学业务人员实施运维工作时产生的账号口令、命令行操作记录、日志文件等，压缩加密存储后供</a:t>
            </a:r>
            <a:r>
              <a:rPr lang="en-US" altLang="zh-CN" b="0" i="0" dirty="0">
                <a:solidFill>
                  <a:srgbClr val="222222"/>
                </a:solidFill>
                <a:effectLst/>
                <a:latin typeface="arial" panose="020B0604020202020204" pitchFamily="34" charset="0"/>
              </a:rPr>
              <a:t>NOPEN</a:t>
            </a:r>
            <a:r>
              <a:rPr lang="zh-CN" altLang="en-US" b="0" i="0" dirty="0">
                <a:solidFill>
                  <a:srgbClr val="222222"/>
                </a:solidFill>
                <a:effectLst/>
                <a:latin typeface="arial" panose="020B0604020202020204" pitchFamily="34" charset="0"/>
              </a:rPr>
              <a:t>木马下载。</a:t>
            </a:r>
          </a:p>
          <a:p>
            <a:pPr algn="l" eaLnBrk="1" hangingPunct="1">
              <a:spcBef>
                <a:spcPts val="200"/>
              </a:spcBef>
              <a:spcAft>
                <a:spcPts val="200"/>
              </a:spcAft>
            </a:pPr>
            <a:r>
              <a:rPr lang="zh-CN" altLang="en-US" b="0" i="0" dirty="0">
                <a:solidFill>
                  <a:srgbClr val="222222"/>
                </a:solidFill>
                <a:effectLst/>
                <a:latin typeface="arial" panose="020B0604020202020204" pitchFamily="34" charset="0"/>
              </a:rPr>
              <a:t>　　②“敌后行动”系列武器</a:t>
            </a:r>
          </a:p>
          <a:p>
            <a:pPr algn="l" eaLnBrk="1" hangingPunct="1">
              <a:spcBef>
                <a:spcPts val="200"/>
              </a:spcBef>
              <a:spcAft>
                <a:spcPts val="200"/>
              </a:spcAft>
            </a:pPr>
            <a:r>
              <a:rPr lang="zh-CN" altLang="en-US" b="0" i="0" dirty="0">
                <a:solidFill>
                  <a:srgbClr val="222222"/>
                </a:solidFill>
                <a:effectLst/>
                <a:latin typeface="arial" panose="020B0604020202020204" pitchFamily="34" charset="0"/>
              </a:rPr>
              <a:t>　　此系列武器是专门针对电信运营商特定业务系统使用的工具，根据被控业务设备的不同类型，“敌后行动”会与不同的解析工具配合使用。</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在对西北工业大学的网络攻击中使用了“魔法学校”“小丑食物”和“诅咒之火”等</a:t>
            </a:r>
            <a:r>
              <a:rPr lang="en-US" altLang="zh-CN" b="0" i="0" dirty="0">
                <a:solidFill>
                  <a:srgbClr val="222222"/>
                </a:solidFill>
                <a:effectLst/>
                <a:latin typeface="arial" panose="020B0604020202020204" pitchFamily="34" charset="0"/>
              </a:rPr>
              <a:t>3</a:t>
            </a:r>
            <a:r>
              <a:rPr lang="zh-CN" altLang="en-US" b="0" i="0" dirty="0">
                <a:solidFill>
                  <a:srgbClr val="222222"/>
                </a:solidFill>
                <a:effectLst/>
                <a:latin typeface="arial" panose="020B0604020202020204" pitchFamily="34" charset="0"/>
              </a:rPr>
              <a:t>类</a:t>
            </a:r>
            <a:r>
              <a:rPr lang="zh-CN" altLang="en-US" b="1" i="0" dirty="0">
                <a:solidFill>
                  <a:srgbClr val="C00000"/>
                </a:solidFill>
                <a:effectLst/>
                <a:latin typeface="arial" panose="020B0604020202020204" pitchFamily="34" charset="0"/>
              </a:rPr>
              <a:t>针对电信运营商的攻击窃密工具</a:t>
            </a:r>
            <a:r>
              <a:rPr lang="zh-CN" altLang="en-US" b="0" i="0" dirty="0">
                <a:solidFill>
                  <a:srgbClr val="222222"/>
                </a:solidFill>
                <a:effectLst/>
                <a:latin typeface="arial" panose="020B0604020202020204" pitchFamily="34" charset="0"/>
              </a:rPr>
              <a:t>。</a:t>
            </a:r>
          </a:p>
          <a:p>
            <a:pPr algn="l" eaLnBrk="1" hangingPunct="1">
              <a:spcBef>
                <a:spcPts val="200"/>
              </a:spcBef>
              <a:spcAft>
                <a:spcPts val="200"/>
              </a:spcAft>
            </a:pPr>
            <a:r>
              <a:rPr lang="en-US" altLang="zh-CN" b="1" i="0" dirty="0">
                <a:solidFill>
                  <a:srgbClr val="222222"/>
                </a:solidFill>
                <a:effectLst/>
                <a:latin typeface="arial" panose="020B0604020202020204" pitchFamily="34" charset="0"/>
              </a:rPr>
              <a:t>4</a:t>
            </a:r>
            <a:r>
              <a:rPr lang="zh-CN" altLang="en-US" b="1" i="0" dirty="0">
                <a:solidFill>
                  <a:srgbClr val="222222"/>
                </a:solidFill>
                <a:effectLst/>
                <a:latin typeface="arial" panose="020B0604020202020204" pitchFamily="34" charset="0"/>
              </a:rPr>
              <a:t>、隐蔽消痕类武器</a:t>
            </a:r>
          </a:p>
          <a:p>
            <a:pPr algn="l" eaLnBrk="1" hangingPunct="1">
              <a:spcBef>
                <a:spcPts val="200"/>
              </a:spcBef>
              <a:spcAft>
                <a:spcPts val="200"/>
              </a:spcAft>
            </a:pP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依托此类武器消除其在西北工业大学网络内部的行为痕迹，隐藏、掩饰其恶意操作和窃密行为，同时为上述三类武器提供保护。现已发现</a:t>
            </a:r>
            <a:r>
              <a:rPr lang="en-US" altLang="zh-CN" b="0" i="0" dirty="0">
                <a:solidFill>
                  <a:srgbClr val="222222"/>
                </a:solidFill>
                <a:effectLst/>
                <a:latin typeface="arial" panose="020B0604020202020204" pitchFamily="34" charset="0"/>
              </a:rPr>
              <a:t>1</a:t>
            </a:r>
            <a:r>
              <a:rPr lang="zh-CN" altLang="en-US" b="0" i="0" dirty="0">
                <a:solidFill>
                  <a:srgbClr val="222222"/>
                </a:solidFill>
                <a:effectLst/>
                <a:latin typeface="arial" panose="020B0604020202020204" pitchFamily="34" charset="0"/>
              </a:rPr>
              <a:t>种此类武器：</a:t>
            </a:r>
          </a:p>
          <a:p>
            <a:pPr algn="l" eaLnBrk="1" hangingPunct="1">
              <a:spcBef>
                <a:spcPts val="200"/>
              </a:spcBef>
              <a:spcAft>
                <a:spcPts val="200"/>
              </a:spcAft>
            </a:pPr>
            <a:r>
              <a:rPr lang="zh-CN" altLang="en-US" b="0" i="0" dirty="0">
                <a:solidFill>
                  <a:srgbClr val="222222"/>
                </a:solidFill>
                <a:effectLst/>
                <a:latin typeface="arial" panose="020B0604020202020204" pitchFamily="34" charset="0"/>
              </a:rPr>
              <a:t>　　“吐司面包” ，此武器可用于</a:t>
            </a:r>
            <a:r>
              <a:rPr lang="zh-CN" altLang="en-US" b="1" i="0" dirty="0">
                <a:solidFill>
                  <a:srgbClr val="C00000"/>
                </a:solidFill>
                <a:effectLst/>
                <a:latin typeface="arial" panose="020B0604020202020204" pitchFamily="34" charset="0"/>
              </a:rPr>
              <a:t>查看、修改</a:t>
            </a:r>
            <a:r>
              <a:rPr lang="en-US" altLang="zh-CN" b="1" i="0" dirty="0" err="1">
                <a:solidFill>
                  <a:srgbClr val="C00000"/>
                </a:solidFill>
                <a:effectLst/>
                <a:latin typeface="arial" panose="020B0604020202020204" pitchFamily="34" charset="0"/>
              </a:rPr>
              <a:t>utmp</a:t>
            </a:r>
            <a:r>
              <a:rPr lang="zh-CN" altLang="en-US" b="1" i="0" dirty="0">
                <a:solidFill>
                  <a:srgbClr val="C00000"/>
                </a:solidFill>
                <a:effectLst/>
                <a:latin typeface="arial" panose="020B0604020202020204" pitchFamily="34" charset="0"/>
              </a:rPr>
              <a:t>、</a:t>
            </a:r>
            <a:r>
              <a:rPr lang="en-US" altLang="zh-CN" b="1" i="0" dirty="0" err="1">
                <a:solidFill>
                  <a:srgbClr val="C00000"/>
                </a:solidFill>
                <a:effectLst/>
                <a:latin typeface="arial" panose="020B0604020202020204" pitchFamily="34" charset="0"/>
              </a:rPr>
              <a:t>wtmp</a:t>
            </a:r>
            <a:r>
              <a:rPr lang="zh-CN" altLang="en-US" b="1" i="0" dirty="0">
                <a:solidFill>
                  <a:srgbClr val="C00000"/>
                </a:solidFill>
                <a:effectLst/>
                <a:latin typeface="arial" panose="020B0604020202020204" pitchFamily="34" charset="0"/>
              </a:rPr>
              <a:t>、</a:t>
            </a:r>
            <a:r>
              <a:rPr lang="en-US" altLang="zh-CN" b="1" i="0" dirty="0" err="1">
                <a:solidFill>
                  <a:srgbClr val="C00000"/>
                </a:solidFill>
                <a:effectLst/>
                <a:latin typeface="arial" panose="020B0604020202020204" pitchFamily="34" charset="0"/>
              </a:rPr>
              <a:t>lastlog</a:t>
            </a:r>
            <a:r>
              <a:rPr lang="zh-CN" altLang="en-US" b="1" i="0" dirty="0">
                <a:solidFill>
                  <a:srgbClr val="C00000"/>
                </a:solidFill>
                <a:effectLst/>
                <a:latin typeface="arial" panose="020B0604020202020204" pitchFamily="34" charset="0"/>
              </a:rPr>
              <a:t>等日志文件以清除操作痕迹</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主要使用该武器清除、替换被控西北工业大学上网设备上的各类日志文件，隐藏其恶意行为。</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对西北工业大学的网络攻击中共使用了</a:t>
            </a:r>
            <a:r>
              <a:rPr lang="en-US" altLang="zh-CN" b="0" i="0" dirty="0">
                <a:solidFill>
                  <a:srgbClr val="222222"/>
                </a:solidFill>
                <a:effectLst/>
                <a:latin typeface="arial" panose="020B0604020202020204" pitchFamily="34" charset="0"/>
              </a:rPr>
              <a:t>3</a:t>
            </a:r>
            <a:r>
              <a:rPr lang="zh-CN" altLang="en-US" b="0" i="0" dirty="0">
                <a:solidFill>
                  <a:srgbClr val="222222"/>
                </a:solidFill>
                <a:effectLst/>
                <a:latin typeface="arial" panose="020B0604020202020204" pitchFamily="34" charset="0"/>
              </a:rPr>
              <a:t>款不同版本的“吐司面包”。</a:t>
            </a:r>
          </a:p>
        </p:txBody>
      </p:sp>
    </p:spTree>
    <p:extLst>
      <p:ext uri="{BB962C8B-B14F-4D97-AF65-F5344CB8AC3E}">
        <p14:creationId xmlns:p14="http://schemas.microsoft.com/office/powerpoint/2010/main" val="2572788549"/>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380E-C5ED-E252-7A1A-D3B3BBEA2A16}"/>
              </a:ext>
            </a:extLst>
          </p:cNvPr>
          <p:cNvSpPr>
            <a:spLocks noGrp="1"/>
          </p:cNvSpPr>
          <p:nvPr>
            <p:ph type="title"/>
          </p:nvPr>
        </p:nvSpPr>
        <p:spPr>
          <a:xfrm>
            <a:off x="577850" y="249067"/>
            <a:ext cx="8643848" cy="480131"/>
          </a:xfrm>
        </p:spPr>
        <p:txBody>
          <a:bodyPr/>
          <a:lstStyle/>
          <a:p>
            <a:r>
              <a:rPr lang="zh-CN" altLang="en-US" dirty="0"/>
              <a:t>国家层面的强大能力</a:t>
            </a:r>
          </a:p>
        </p:txBody>
      </p:sp>
      <p:sp>
        <p:nvSpPr>
          <p:cNvPr id="4" name="文本框 3">
            <a:extLst>
              <a:ext uri="{FF2B5EF4-FFF2-40B4-BE49-F238E27FC236}">
                <a16:creationId xmlns:a16="http://schemas.microsoft.com/office/drawing/2014/main" id="{9280C4C8-6E24-FAEA-FFD9-CC7FCECAA3BF}"/>
              </a:ext>
            </a:extLst>
          </p:cNvPr>
          <p:cNvSpPr txBox="1"/>
          <p:nvPr/>
        </p:nvSpPr>
        <p:spPr>
          <a:xfrm>
            <a:off x="463730" y="967794"/>
            <a:ext cx="11279779" cy="4216539"/>
          </a:xfrm>
          <a:prstGeom prst="rect">
            <a:avLst/>
          </a:prstGeom>
          <a:solidFill>
            <a:schemeClr val="bg1"/>
          </a:solidFill>
        </p:spPr>
        <p:txBody>
          <a:bodyPr wrap="square">
            <a:spAutoFit/>
          </a:bodyPr>
          <a:lstStyle/>
          <a:p>
            <a:pPr algn="l">
              <a:spcBef>
                <a:spcPts val="1200"/>
              </a:spcBef>
            </a:pPr>
            <a:r>
              <a:rPr lang="zh-CN" altLang="en-US" b="1" i="0" dirty="0">
                <a:solidFill>
                  <a:srgbClr val="333333"/>
                </a:solidFill>
                <a:effectLst/>
                <a:latin typeface="arial" panose="020B0604020202020204" pitchFamily="34" charset="0"/>
              </a:rPr>
              <a:t>三、攻击溯源</a:t>
            </a:r>
            <a:endParaRPr lang="zh-CN" altLang="en-US" b="0" i="0" dirty="0">
              <a:solidFill>
                <a:srgbClr val="222222"/>
              </a:solidFill>
              <a:effectLst/>
              <a:latin typeface="arial" panose="020B0604020202020204" pitchFamily="34" charset="0"/>
            </a:endParaRPr>
          </a:p>
          <a:p>
            <a:pPr algn="l">
              <a:spcBef>
                <a:spcPts val="1200"/>
              </a:spcBef>
            </a:pPr>
            <a:r>
              <a:rPr lang="zh-CN" altLang="en-US" b="0" i="0" dirty="0">
                <a:solidFill>
                  <a:srgbClr val="222222"/>
                </a:solidFill>
                <a:effectLst/>
                <a:latin typeface="arial" panose="020B0604020202020204" pitchFamily="34" charset="0"/>
              </a:rPr>
              <a:t>　　技术团队结合上述技术分析结果和溯源调查情况，初步判断对西北工业大学实施网络攻击行动的是美国国家安全局（</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）信息情报部（代号</a:t>
            </a:r>
            <a:r>
              <a:rPr lang="en-US" altLang="zh-CN" b="0" i="0" dirty="0">
                <a:solidFill>
                  <a:srgbClr val="222222"/>
                </a:solidFill>
                <a:effectLst/>
                <a:latin typeface="arial" panose="020B0604020202020204" pitchFamily="34" charset="0"/>
              </a:rPr>
              <a:t>S</a:t>
            </a:r>
            <a:r>
              <a:rPr lang="zh-CN" altLang="en-US" b="0" i="0" dirty="0">
                <a:solidFill>
                  <a:srgbClr val="222222"/>
                </a:solidFill>
                <a:effectLst/>
                <a:latin typeface="arial" panose="020B0604020202020204" pitchFamily="34" charset="0"/>
              </a:rPr>
              <a:t>）数据侦查局（代号</a:t>
            </a:r>
            <a:r>
              <a:rPr lang="en-US" altLang="zh-CN" b="0" i="0" dirty="0">
                <a:solidFill>
                  <a:srgbClr val="222222"/>
                </a:solidFill>
                <a:effectLst/>
                <a:latin typeface="arial" panose="020B0604020202020204" pitchFamily="34" charset="0"/>
              </a:rPr>
              <a:t>S3</a:t>
            </a:r>
            <a:r>
              <a:rPr lang="zh-CN" altLang="en-US" b="0" i="0" dirty="0">
                <a:solidFill>
                  <a:srgbClr val="222222"/>
                </a:solidFill>
                <a:effectLst/>
                <a:latin typeface="arial" panose="020B0604020202020204" pitchFamily="34" charset="0"/>
              </a:rPr>
              <a:t>）下属</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（代号</a:t>
            </a:r>
            <a:r>
              <a:rPr lang="en-US" altLang="zh-CN" b="0" i="0" dirty="0">
                <a:solidFill>
                  <a:srgbClr val="222222"/>
                </a:solidFill>
                <a:effectLst/>
                <a:latin typeface="arial" panose="020B0604020202020204" pitchFamily="34" charset="0"/>
              </a:rPr>
              <a:t>S32</a:t>
            </a:r>
            <a:r>
              <a:rPr lang="zh-CN" altLang="en-US" b="0" i="0" dirty="0">
                <a:solidFill>
                  <a:srgbClr val="222222"/>
                </a:solidFill>
                <a:effectLst/>
                <a:latin typeface="arial" panose="020B0604020202020204" pitchFamily="34" charset="0"/>
              </a:rPr>
              <a:t>）部门。该部门成立于</a:t>
            </a:r>
            <a:r>
              <a:rPr lang="en-US" altLang="zh-CN" b="0" i="0" dirty="0">
                <a:solidFill>
                  <a:srgbClr val="222222"/>
                </a:solidFill>
                <a:effectLst/>
                <a:latin typeface="arial" panose="020B0604020202020204" pitchFamily="34" charset="0"/>
              </a:rPr>
              <a:t>1998</a:t>
            </a:r>
            <a:r>
              <a:rPr lang="zh-CN" altLang="en-US" b="0" i="0" dirty="0">
                <a:solidFill>
                  <a:srgbClr val="222222"/>
                </a:solidFill>
                <a:effectLst/>
                <a:latin typeface="arial" panose="020B0604020202020204" pitchFamily="34" charset="0"/>
              </a:rPr>
              <a:t>年，其力量部署主要依托美国国家安全局（</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）在美国和欧洲的各密码中心。目前已被公布的</a:t>
            </a:r>
            <a:r>
              <a:rPr lang="zh-CN" altLang="en-US" b="1" i="0" dirty="0">
                <a:solidFill>
                  <a:srgbClr val="C00000"/>
                </a:solidFill>
                <a:effectLst/>
                <a:latin typeface="arial" panose="020B0604020202020204" pitchFamily="34" charset="0"/>
              </a:rPr>
              <a:t>六个密码中心</a:t>
            </a:r>
            <a:r>
              <a:rPr lang="zh-CN" altLang="en-US" b="0" i="0" dirty="0">
                <a:solidFill>
                  <a:srgbClr val="222222"/>
                </a:solidFill>
                <a:effectLst/>
                <a:latin typeface="arial" panose="020B0604020202020204" pitchFamily="34" charset="0"/>
              </a:rPr>
              <a:t>分别是：</a:t>
            </a:r>
          </a:p>
          <a:p>
            <a:pPr marL="895350" indent="-360363" algn="l">
              <a:spcBef>
                <a:spcPts val="1200"/>
              </a:spcBef>
              <a:buFont typeface="Wingdings" panose="05000000000000000000" pitchFamily="2" charset="2"/>
              <a:buChar char="p"/>
            </a:pPr>
            <a:r>
              <a:rPr lang="zh-CN" altLang="en-US" b="0" i="0" dirty="0">
                <a:solidFill>
                  <a:srgbClr val="222222"/>
                </a:solidFill>
                <a:effectLst/>
                <a:latin typeface="arial" panose="020B0604020202020204" pitchFamily="34" charset="0"/>
              </a:rPr>
              <a:t>美国马里兰州米德堡的</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总部；</a:t>
            </a:r>
          </a:p>
          <a:p>
            <a:pPr marL="895350" indent="-360363" algn="l">
              <a:spcBef>
                <a:spcPts val="1200"/>
              </a:spcBef>
              <a:buFont typeface="Wingdings" panose="05000000000000000000" pitchFamily="2" charset="2"/>
              <a:buChar char="p"/>
            </a:pPr>
            <a:r>
              <a:rPr lang="zh-CN" altLang="en-US" b="0" i="0" dirty="0">
                <a:solidFill>
                  <a:srgbClr val="222222"/>
                </a:solidFill>
                <a:effectLst/>
                <a:latin typeface="arial" panose="020B0604020202020204" pitchFamily="34" charset="0"/>
              </a:rPr>
              <a:t>美国夏威夷瓦胡岛的</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夏威夷密码中心（</a:t>
            </a:r>
            <a:r>
              <a:rPr lang="en-US" altLang="zh-CN" b="0" i="0" dirty="0">
                <a:solidFill>
                  <a:srgbClr val="222222"/>
                </a:solidFill>
                <a:effectLst/>
                <a:latin typeface="arial" panose="020B0604020202020204" pitchFamily="34" charset="0"/>
              </a:rPr>
              <a:t>NSAH</a:t>
            </a:r>
            <a:r>
              <a:rPr lang="zh-CN" altLang="en-US" b="0" i="0" dirty="0">
                <a:solidFill>
                  <a:srgbClr val="222222"/>
                </a:solidFill>
                <a:effectLst/>
                <a:latin typeface="arial" panose="020B0604020202020204" pitchFamily="34" charset="0"/>
              </a:rPr>
              <a:t>）；</a:t>
            </a:r>
          </a:p>
          <a:p>
            <a:pPr marL="895350" indent="-360363" algn="l">
              <a:spcBef>
                <a:spcPts val="1200"/>
              </a:spcBef>
              <a:buFont typeface="Wingdings" panose="05000000000000000000" pitchFamily="2" charset="2"/>
              <a:buChar char="p"/>
            </a:pPr>
            <a:r>
              <a:rPr lang="zh-CN" altLang="en-US" b="0" i="0" dirty="0">
                <a:solidFill>
                  <a:srgbClr val="222222"/>
                </a:solidFill>
                <a:effectLst/>
                <a:latin typeface="arial" panose="020B0604020202020204" pitchFamily="34" charset="0"/>
              </a:rPr>
              <a:t>美国佐治亚州戈登堡的</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佐治亚密码中心（</a:t>
            </a:r>
            <a:r>
              <a:rPr lang="en-US" altLang="zh-CN" b="0" i="0" dirty="0">
                <a:solidFill>
                  <a:srgbClr val="222222"/>
                </a:solidFill>
                <a:effectLst/>
                <a:latin typeface="arial" panose="020B0604020202020204" pitchFamily="34" charset="0"/>
              </a:rPr>
              <a:t>NSAG</a:t>
            </a:r>
            <a:r>
              <a:rPr lang="zh-CN" altLang="en-US" b="0" i="0" dirty="0">
                <a:solidFill>
                  <a:srgbClr val="222222"/>
                </a:solidFill>
                <a:effectLst/>
                <a:latin typeface="arial" panose="020B0604020202020204" pitchFamily="34" charset="0"/>
              </a:rPr>
              <a:t>）；</a:t>
            </a:r>
          </a:p>
          <a:p>
            <a:pPr marL="895350" indent="-360363" algn="l">
              <a:spcBef>
                <a:spcPts val="1200"/>
              </a:spcBef>
              <a:buFont typeface="Wingdings" panose="05000000000000000000" pitchFamily="2" charset="2"/>
              <a:buChar char="p"/>
            </a:pPr>
            <a:r>
              <a:rPr lang="zh-CN" altLang="en-US" b="0" i="0" dirty="0">
                <a:solidFill>
                  <a:srgbClr val="222222"/>
                </a:solidFill>
                <a:effectLst/>
                <a:latin typeface="arial" panose="020B0604020202020204" pitchFamily="34" charset="0"/>
              </a:rPr>
              <a:t>美国得克萨斯州圣安东尼奥的</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得克萨斯密码中心（</a:t>
            </a:r>
            <a:r>
              <a:rPr lang="en-US" altLang="zh-CN" b="0" i="0" dirty="0">
                <a:solidFill>
                  <a:srgbClr val="222222"/>
                </a:solidFill>
                <a:effectLst/>
                <a:latin typeface="arial" panose="020B0604020202020204" pitchFamily="34" charset="0"/>
              </a:rPr>
              <a:t>NSAT</a:t>
            </a:r>
            <a:r>
              <a:rPr lang="zh-CN" altLang="en-US" b="0" i="0" dirty="0">
                <a:solidFill>
                  <a:srgbClr val="222222"/>
                </a:solidFill>
                <a:effectLst/>
                <a:latin typeface="arial" panose="020B0604020202020204" pitchFamily="34" charset="0"/>
              </a:rPr>
              <a:t>）；</a:t>
            </a:r>
          </a:p>
          <a:p>
            <a:pPr marL="895350" indent="-360363" algn="l">
              <a:spcBef>
                <a:spcPts val="1200"/>
              </a:spcBef>
              <a:buFont typeface="Wingdings" panose="05000000000000000000" pitchFamily="2" charset="2"/>
              <a:buChar char="p"/>
            </a:pPr>
            <a:r>
              <a:rPr lang="zh-CN" altLang="en-US" b="0" i="0" dirty="0">
                <a:solidFill>
                  <a:srgbClr val="222222"/>
                </a:solidFill>
                <a:effectLst/>
                <a:latin typeface="arial" panose="020B0604020202020204" pitchFamily="34" charset="0"/>
              </a:rPr>
              <a:t>美国科罗拉罗州丹佛马克利空军基地的</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科罗拉罗密码中心（</a:t>
            </a:r>
            <a:r>
              <a:rPr lang="en-US" altLang="zh-CN" b="0" i="0" dirty="0">
                <a:solidFill>
                  <a:srgbClr val="222222"/>
                </a:solidFill>
                <a:effectLst/>
                <a:latin typeface="arial" panose="020B0604020202020204" pitchFamily="34" charset="0"/>
              </a:rPr>
              <a:t>NSAC</a:t>
            </a:r>
            <a:r>
              <a:rPr lang="zh-CN" altLang="en-US" b="0" i="0" dirty="0">
                <a:solidFill>
                  <a:srgbClr val="222222"/>
                </a:solidFill>
                <a:effectLst/>
                <a:latin typeface="arial" panose="020B0604020202020204" pitchFamily="34" charset="0"/>
              </a:rPr>
              <a:t>）；</a:t>
            </a:r>
          </a:p>
          <a:p>
            <a:pPr marL="895350" indent="-360363" algn="l">
              <a:spcBef>
                <a:spcPts val="1200"/>
              </a:spcBef>
              <a:buFont typeface="Wingdings" panose="05000000000000000000" pitchFamily="2" charset="2"/>
              <a:buChar char="p"/>
            </a:pPr>
            <a:r>
              <a:rPr lang="zh-CN" altLang="en-US" b="0" i="0" dirty="0">
                <a:solidFill>
                  <a:srgbClr val="222222"/>
                </a:solidFill>
                <a:effectLst/>
                <a:latin typeface="arial" panose="020B0604020202020204" pitchFamily="34" charset="0"/>
              </a:rPr>
              <a:t>德国达姆施塔特美军基地的</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欧洲密码中心（</a:t>
            </a:r>
            <a:r>
              <a:rPr lang="en-US" altLang="zh-CN" b="0" i="0" dirty="0">
                <a:solidFill>
                  <a:srgbClr val="222222"/>
                </a:solidFill>
                <a:effectLst/>
                <a:latin typeface="arial" panose="020B0604020202020204" pitchFamily="34" charset="0"/>
              </a:rPr>
              <a:t>NSAE</a:t>
            </a:r>
            <a:r>
              <a:rPr lang="zh-CN" altLang="en-US" b="0" i="0" dirty="0">
                <a:solidFill>
                  <a:srgbClr val="222222"/>
                </a:solidFill>
                <a:effectLst/>
                <a:latin typeface="arial" panose="020B0604020202020204" pitchFamily="34" charset="0"/>
              </a:rPr>
              <a:t>）。</a:t>
            </a:r>
          </a:p>
        </p:txBody>
      </p:sp>
    </p:spTree>
    <p:extLst>
      <p:ext uri="{BB962C8B-B14F-4D97-AF65-F5344CB8AC3E}">
        <p14:creationId xmlns:p14="http://schemas.microsoft.com/office/powerpoint/2010/main" val="3781894656"/>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380E-C5ED-E252-7A1A-D3B3BBEA2A16}"/>
              </a:ext>
            </a:extLst>
          </p:cNvPr>
          <p:cNvSpPr>
            <a:spLocks noGrp="1"/>
          </p:cNvSpPr>
          <p:nvPr>
            <p:ph type="title"/>
          </p:nvPr>
        </p:nvSpPr>
        <p:spPr>
          <a:xfrm>
            <a:off x="577850" y="249067"/>
            <a:ext cx="8643848" cy="480131"/>
          </a:xfrm>
        </p:spPr>
        <p:txBody>
          <a:bodyPr/>
          <a:lstStyle/>
          <a:p>
            <a:r>
              <a:rPr lang="zh-CN" altLang="en-US" dirty="0"/>
              <a:t>国家层面的强大能力</a:t>
            </a:r>
          </a:p>
        </p:txBody>
      </p:sp>
      <p:sp>
        <p:nvSpPr>
          <p:cNvPr id="4" name="文本框 3">
            <a:extLst>
              <a:ext uri="{FF2B5EF4-FFF2-40B4-BE49-F238E27FC236}">
                <a16:creationId xmlns:a16="http://schemas.microsoft.com/office/drawing/2014/main" id="{9280C4C8-6E24-FAEA-FFD9-CC7FCECAA3BF}"/>
              </a:ext>
            </a:extLst>
          </p:cNvPr>
          <p:cNvSpPr txBox="1"/>
          <p:nvPr/>
        </p:nvSpPr>
        <p:spPr>
          <a:xfrm>
            <a:off x="463730" y="967794"/>
            <a:ext cx="11279779" cy="5147563"/>
          </a:xfrm>
          <a:prstGeom prst="rect">
            <a:avLst/>
          </a:prstGeom>
          <a:solidFill>
            <a:schemeClr val="bg1"/>
          </a:solidFill>
        </p:spPr>
        <p:txBody>
          <a:bodyPr wrap="square">
            <a:spAutoFit/>
          </a:bodyPr>
          <a:lstStyle/>
          <a:p>
            <a:pPr algn="l">
              <a:spcBef>
                <a:spcPts val="300"/>
              </a:spcBef>
            </a:pP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是目前美国政府专门从事对他国实施大规模网络攻击窃密活动的战术实施单位，由</a:t>
            </a:r>
            <a:r>
              <a:rPr lang="en-US" altLang="zh-CN" b="1" i="0" dirty="0">
                <a:solidFill>
                  <a:srgbClr val="C00000"/>
                </a:solidFill>
                <a:effectLst/>
                <a:latin typeface="arial" panose="020B0604020202020204" pitchFamily="34" charset="0"/>
              </a:rPr>
              <a:t>2000</a:t>
            </a:r>
            <a:r>
              <a:rPr lang="zh-CN" altLang="en-US" b="1" i="0" dirty="0">
                <a:solidFill>
                  <a:srgbClr val="C00000"/>
                </a:solidFill>
                <a:effectLst/>
                <a:latin typeface="arial" panose="020B0604020202020204" pitchFamily="34" charset="0"/>
              </a:rPr>
              <a:t>多名军人和文职人员组成</a:t>
            </a:r>
            <a:r>
              <a:rPr lang="zh-CN" altLang="en-US" b="0" i="0" dirty="0">
                <a:solidFill>
                  <a:srgbClr val="222222"/>
                </a:solidFill>
                <a:effectLst/>
                <a:latin typeface="arial" panose="020B0604020202020204" pitchFamily="34" charset="0"/>
              </a:rPr>
              <a:t>，其内设机构包括：</a:t>
            </a:r>
          </a:p>
          <a:p>
            <a:pPr marL="895350" indent="-444500" algn="l">
              <a:spcBef>
                <a:spcPts val="300"/>
              </a:spcBef>
              <a:buFont typeface="Wingdings" panose="05000000000000000000" pitchFamily="2" charset="2"/>
              <a:buChar char="p"/>
            </a:pPr>
            <a:r>
              <a:rPr lang="zh-CN" altLang="en-US" b="0" i="0" dirty="0">
                <a:solidFill>
                  <a:srgbClr val="222222"/>
                </a:solidFill>
                <a:effectLst/>
                <a:latin typeface="arial" panose="020B0604020202020204" pitchFamily="34" charset="0"/>
              </a:rPr>
              <a:t>第一处：</a:t>
            </a:r>
            <a:r>
              <a:rPr lang="zh-CN" altLang="en-US" b="1" i="0" dirty="0">
                <a:solidFill>
                  <a:srgbClr val="C00000"/>
                </a:solidFill>
                <a:effectLst/>
                <a:latin typeface="arial" panose="020B0604020202020204" pitchFamily="34" charset="0"/>
              </a:rPr>
              <a:t>远程操作中心</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ROC</a:t>
            </a:r>
            <a:r>
              <a:rPr lang="zh-CN" altLang="en-US" b="0" i="0" dirty="0">
                <a:solidFill>
                  <a:srgbClr val="222222"/>
                </a:solidFill>
                <a:effectLst/>
                <a:latin typeface="arial" panose="020B0604020202020204" pitchFamily="34" charset="0"/>
              </a:rPr>
              <a:t>，代号</a:t>
            </a:r>
            <a:r>
              <a:rPr lang="en-US" altLang="zh-CN" b="0" i="0" dirty="0">
                <a:solidFill>
                  <a:srgbClr val="222222"/>
                </a:solidFill>
                <a:effectLst/>
                <a:latin typeface="arial" panose="020B0604020202020204" pitchFamily="34" charset="0"/>
              </a:rPr>
              <a:t>S321</a:t>
            </a:r>
            <a:r>
              <a:rPr lang="zh-CN" altLang="en-US" b="0" i="0" dirty="0">
                <a:solidFill>
                  <a:srgbClr val="222222"/>
                </a:solidFill>
                <a:effectLst/>
                <a:latin typeface="arial" panose="020B0604020202020204" pitchFamily="34" charset="0"/>
              </a:rPr>
              <a:t>），主要负责操作武器平台和工具进入并控制目标系统或网络。</a:t>
            </a:r>
          </a:p>
          <a:p>
            <a:pPr marL="895350" indent="-444500" algn="l">
              <a:spcBef>
                <a:spcPts val="300"/>
              </a:spcBef>
              <a:buFont typeface="Wingdings" panose="05000000000000000000" pitchFamily="2" charset="2"/>
              <a:buChar char="p"/>
            </a:pPr>
            <a:r>
              <a:rPr lang="zh-CN" altLang="en-US" b="0" i="0" dirty="0">
                <a:solidFill>
                  <a:srgbClr val="222222"/>
                </a:solidFill>
                <a:effectLst/>
                <a:latin typeface="arial" panose="020B0604020202020204" pitchFamily="34" charset="0"/>
              </a:rPr>
              <a:t>第二处：先进</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接入网络技术处（</a:t>
            </a:r>
            <a:r>
              <a:rPr lang="en-US" altLang="zh-CN" b="0" i="0" dirty="0">
                <a:solidFill>
                  <a:srgbClr val="222222"/>
                </a:solidFill>
                <a:effectLst/>
                <a:latin typeface="arial" panose="020B0604020202020204" pitchFamily="34" charset="0"/>
              </a:rPr>
              <a:t>ANT</a:t>
            </a:r>
            <a:r>
              <a:rPr lang="zh-CN" altLang="en-US" b="0" i="0" dirty="0">
                <a:solidFill>
                  <a:srgbClr val="222222"/>
                </a:solidFill>
                <a:effectLst/>
                <a:latin typeface="arial" panose="020B0604020202020204" pitchFamily="34" charset="0"/>
              </a:rPr>
              <a:t>，代号</a:t>
            </a:r>
            <a:r>
              <a:rPr lang="en-US" altLang="zh-CN" b="0" i="0" dirty="0">
                <a:solidFill>
                  <a:srgbClr val="222222"/>
                </a:solidFill>
                <a:effectLst/>
                <a:latin typeface="arial" panose="020B0604020202020204" pitchFamily="34" charset="0"/>
              </a:rPr>
              <a:t>S322</a:t>
            </a:r>
            <a:r>
              <a:rPr lang="zh-CN" altLang="en-US" b="0" i="0" dirty="0">
                <a:solidFill>
                  <a:srgbClr val="222222"/>
                </a:solidFill>
                <a:effectLst/>
                <a:latin typeface="arial" panose="020B0604020202020204" pitchFamily="34" charset="0"/>
              </a:rPr>
              <a:t>），负责研究相关硬件技术，为</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网络攻击行动提供硬件相关技术和武器装备支持。</a:t>
            </a:r>
          </a:p>
          <a:p>
            <a:pPr marL="895350" indent="-444500" algn="l">
              <a:spcBef>
                <a:spcPts val="300"/>
              </a:spcBef>
              <a:buFont typeface="Wingdings" panose="05000000000000000000" pitchFamily="2" charset="2"/>
              <a:buChar char="p"/>
            </a:pPr>
            <a:r>
              <a:rPr lang="zh-CN" altLang="en-US" b="0" i="0" dirty="0">
                <a:solidFill>
                  <a:srgbClr val="222222"/>
                </a:solidFill>
                <a:effectLst/>
                <a:latin typeface="arial" panose="020B0604020202020204" pitchFamily="34" charset="0"/>
              </a:rPr>
              <a:t>第三处：数据网络技术处（</a:t>
            </a:r>
            <a:r>
              <a:rPr lang="en-US" altLang="zh-CN" b="0" i="0" dirty="0">
                <a:solidFill>
                  <a:srgbClr val="222222"/>
                </a:solidFill>
                <a:effectLst/>
                <a:latin typeface="arial" panose="020B0604020202020204" pitchFamily="34" charset="0"/>
              </a:rPr>
              <a:t>DNT</a:t>
            </a:r>
            <a:r>
              <a:rPr lang="zh-CN" altLang="en-US" b="0" i="0" dirty="0">
                <a:solidFill>
                  <a:srgbClr val="222222"/>
                </a:solidFill>
                <a:effectLst/>
                <a:latin typeface="arial" panose="020B0604020202020204" pitchFamily="34" charset="0"/>
              </a:rPr>
              <a:t>，代号</a:t>
            </a:r>
            <a:r>
              <a:rPr lang="en-US" altLang="zh-CN" b="0" i="0" dirty="0">
                <a:solidFill>
                  <a:srgbClr val="222222"/>
                </a:solidFill>
                <a:effectLst/>
                <a:latin typeface="arial" panose="020B0604020202020204" pitchFamily="34" charset="0"/>
              </a:rPr>
              <a:t>S323</a:t>
            </a:r>
            <a:r>
              <a:rPr lang="zh-CN" altLang="en-US" b="0" i="0" dirty="0">
                <a:solidFill>
                  <a:srgbClr val="222222"/>
                </a:solidFill>
                <a:effectLst/>
                <a:latin typeface="arial" panose="020B0604020202020204" pitchFamily="34" charset="0"/>
              </a:rPr>
              <a:t>），负责研发复杂的计算机软件工具，为</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操作人员执行网络攻击任务提供支撑。</a:t>
            </a:r>
          </a:p>
          <a:p>
            <a:pPr marL="895350" indent="-444500" algn="l">
              <a:spcBef>
                <a:spcPts val="300"/>
              </a:spcBef>
              <a:buFont typeface="Wingdings" panose="05000000000000000000" pitchFamily="2" charset="2"/>
              <a:buChar char="p"/>
            </a:pPr>
            <a:r>
              <a:rPr lang="zh-CN" altLang="en-US" b="0" i="0" dirty="0">
                <a:solidFill>
                  <a:srgbClr val="222222"/>
                </a:solidFill>
                <a:effectLst/>
                <a:latin typeface="arial" panose="020B0604020202020204" pitchFamily="34" charset="0"/>
              </a:rPr>
              <a:t>第四处：电信网络技术处（</a:t>
            </a:r>
            <a:r>
              <a:rPr lang="en-US" altLang="zh-CN" b="0" i="0" dirty="0">
                <a:solidFill>
                  <a:srgbClr val="222222"/>
                </a:solidFill>
                <a:effectLst/>
                <a:latin typeface="arial" panose="020B0604020202020204" pitchFamily="34" charset="0"/>
              </a:rPr>
              <a:t>TNT</a:t>
            </a:r>
            <a:r>
              <a:rPr lang="zh-CN" altLang="en-US" b="0" i="0" dirty="0">
                <a:solidFill>
                  <a:srgbClr val="222222"/>
                </a:solidFill>
                <a:effectLst/>
                <a:latin typeface="arial" panose="020B0604020202020204" pitchFamily="34" charset="0"/>
              </a:rPr>
              <a:t>，代号</a:t>
            </a:r>
            <a:r>
              <a:rPr lang="en-US" altLang="zh-CN" b="0" i="0" dirty="0">
                <a:solidFill>
                  <a:srgbClr val="222222"/>
                </a:solidFill>
                <a:effectLst/>
                <a:latin typeface="arial" panose="020B0604020202020204" pitchFamily="34" charset="0"/>
              </a:rPr>
              <a:t>S324</a:t>
            </a:r>
            <a:r>
              <a:rPr lang="zh-CN" altLang="en-US" b="0" i="0" dirty="0">
                <a:solidFill>
                  <a:srgbClr val="222222"/>
                </a:solidFill>
                <a:effectLst/>
                <a:latin typeface="arial" panose="020B0604020202020204" pitchFamily="34" charset="0"/>
              </a:rPr>
              <a:t>），负责研究电信相关技术，为</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操作人员隐蔽渗透电信网络提供支撑。</a:t>
            </a:r>
          </a:p>
          <a:p>
            <a:pPr marL="895350" indent="-444500" algn="l">
              <a:spcBef>
                <a:spcPts val="300"/>
              </a:spcBef>
              <a:buFont typeface="Wingdings" panose="05000000000000000000" pitchFamily="2" charset="2"/>
              <a:buChar char="p"/>
            </a:pPr>
            <a:r>
              <a:rPr lang="zh-CN" altLang="en-US" b="0" i="0" dirty="0">
                <a:solidFill>
                  <a:srgbClr val="222222"/>
                </a:solidFill>
                <a:effectLst/>
                <a:latin typeface="arial" panose="020B0604020202020204" pitchFamily="34" charset="0"/>
              </a:rPr>
              <a:t>第五处：</a:t>
            </a:r>
            <a:r>
              <a:rPr lang="zh-CN" altLang="en-US" b="1" i="0" dirty="0">
                <a:solidFill>
                  <a:srgbClr val="C00000"/>
                </a:solidFill>
                <a:effectLst/>
                <a:latin typeface="arial" panose="020B0604020202020204" pitchFamily="34" charset="0"/>
              </a:rPr>
              <a:t>任务基础设施技术处</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MIT</a:t>
            </a:r>
            <a:r>
              <a:rPr lang="zh-CN" altLang="en-US" b="0" i="0" dirty="0">
                <a:solidFill>
                  <a:srgbClr val="222222"/>
                </a:solidFill>
                <a:effectLst/>
                <a:latin typeface="arial" panose="020B0604020202020204" pitchFamily="34" charset="0"/>
              </a:rPr>
              <a:t>，代号</a:t>
            </a:r>
            <a:r>
              <a:rPr lang="en-US" altLang="zh-CN" b="0" i="0" dirty="0">
                <a:solidFill>
                  <a:srgbClr val="222222"/>
                </a:solidFill>
                <a:effectLst/>
                <a:latin typeface="arial" panose="020B0604020202020204" pitchFamily="34" charset="0"/>
              </a:rPr>
              <a:t>S325</a:t>
            </a:r>
            <a:r>
              <a:rPr lang="zh-CN" altLang="en-US" b="0" i="0" dirty="0">
                <a:solidFill>
                  <a:srgbClr val="222222"/>
                </a:solidFill>
                <a:effectLst/>
                <a:latin typeface="arial" panose="020B0604020202020204" pitchFamily="34" charset="0"/>
              </a:rPr>
              <a:t>），负责开发与建立网络基础设施和安全监控平台，用于构建攻击行动网络环境与匿名网络。</a:t>
            </a:r>
          </a:p>
          <a:p>
            <a:pPr marL="895350" indent="-444500" algn="l">
              <a:spcBef>
                <a:spcPts val="300"/>
              </a:spcBef>
              <a:buFont typeface="Wingdings" panose="05000000000000000000" pitchFamily="2" charset="2"/>
              <a:buChar char="p"/>
            </a:pPr>
            <a:r>
              <a:rPr lang="zh-CN" altLang="en-US" b="0" i="0" dirty="0">
                <a:solidFill>
                  <a:srgbClr val="222222"/>
                </a:solidFill>
                <a:effectLst/>
                <a:latin typeface="arial" panose="020B0604020202020204" pitchFamily="34" charset="0"/>
              </a:rPr>
              <a:t>第六处：接入行动处（</a:t>
            </a:r>
            <a:r>
              <a:rPr lang="en-US" altLang="zh-CN" b="0" i="0" dirty="0">
                <a:solidFill>
                  <a:srgbClr val="222222"/>
                </a:solidFill>
                <a:effectLst/>
                <a:latin typeface="arial" panose="020B0604020202020204" pitchFamily="34" charset="0"/>
              </a:rPr>
              <a:t>ATO</a:t>
            </a:r>
            <a:r>
              <a:rPr lang="zh-CN" altLang="en-US" b="0" i="0" dirty="0">
                <a:solidFill>
                  <a:srgbClr val="222222"/>
                </a:solidFill>
                <a:effectLst/>
                <a:latin typeface="arial" panose="020B0604020202020204" pitchFamily="34" charset="0"/>
              </a:rPr>
              <a:t>，代号</a:t>
            </a:r>
            <a:r>
              <a:rPr lang="en-US" altLang="zh-CN" b="0" i="0" dirty="0">
                <a:solidFill>
                  <a:srgbClr val="222222"/>
                </a:solidFill>
                <a:effectLst/>
                <a:latin typeface="arial" panose="020B0604020202020204" pitchFamily="34" charset="0"/>
              </a:rPr>
              <a:t>S326</a:t>
            </a:r>
            <a:r>
              <a:rPr lang="zh-CN" altLang="en-US" b="0" i="0" dirty="0">
                <a:solidFill>
                  <a:srgbClr val="222222"/>
                </a:solidFill>
                <a:effectLst/>
                <a:latin typeface="arial" panose="020B0604020202020204" pitchFamily="34" charset="0"/>
              </a:rPr>
              <a:t>），负责通过供应链，对拟送达目标的产品进行后门安装。</a:t>
            </a:r>
          </a:p>
          <a:p>
            <a:pPr marL="895350" indent="-444500" algn="l">
              <a:spcBef>
                <a:spcPts val="300"/>
              </a:spcBef>
              <a:buFont typeface="Wingdings" panose="05000000000000000000" pitchFamily="2" charset="2"/>
              <a:buChar char="p"/>
            </a:pPr>
            <a:r>
              <a:rPr lang="zh-CN" altLang="en-US" b="0" i="0" dirty="0">
                <a:solidFill>
                  <a:srgbClr val="222222"/>
                </a:solidFill>
                <a:effectLst/>
                <a:latin typeface="arial" panose="020B0604020202020204" pitchFamily="34" charset="0"/>
              </a:rPr>
              <a:t>第七处：需求与定位处（</a:t>
            </a:r>
            <a:r>
              <a:rPr lang="en-US" altLang="zh-CN" b="0" i="0" dirty="0">
                <a:solidFill>
                  <a:srgbClr val="222222"/>
                </a:solidFill>
                <a:effectLst/>
                <a:latin typeface="arial" panose="020B0604020202020204" pitchFamily="34" charset="0"/>
              </a:rPr>
              <a:t>R&amp;T</a:t>
            </a:r>
            <a:r>
              <a:rPr lang="zh-CN" altLang="en-US" b="0" i="0" dirty="0">
                <a:solidFill>
                  <a:srgbClr val="222222"/>
                </a:solidFill>
                <a:effectLst/>
                <a:latin typeface="arial" panose="020B0604020202020204" pitchFamily="34" charset="0"/>
              </a:rPr>
              <a:t>，代号</a:t>
            </a:r>
            <a:r>
              <a:rPr lang="en-US" altLang="zh-CN" b="0" i="0" dirty="0">
                <a:solidFill>
                  <a:srgbClr val="222222"/>
                </a:solidFill>
                <a:effectLst/>
                <a:latin typeface="arial" panose="020B0604020202020204" pitchFamily="34" charset="0"/>
              </a:rPr>
              <a:t>S327</a:t>
            </a:r>
            <a:r>
              <a:rPr lang="zh-CN" altLang="en-US" b="0" i="0" dirty="0">
                <a:solidFill>
                  <a:srgbClr val="222222"/>
                </a:solidFill>
                <a:effectLst/>
                <a:latin typeface="arial" panose="020B0604020202020204" pitchFamily="34" charset="0"/>
              </a:rPr>
              <a:t>），接收各相关单位的任务，确定侦察目标，分析评估情报价值。</a:t>
            </a:r>
          </a:p>
          <a:p>
            <a:pPr marL="895350" indent="-444500" algn="l">
              <a:spcBef>
                <a:spcPts val="300"/>
              </a:spcBef>
              <a:buFont typeface="Wingdings" panose="05000000000000000000" pitchFamily="2" charset="2"/>
              <a:buChar char="p"/>
            </a:pPr>
            <a:r>
              <a:rPr lang="en-US" altLang="zh-CN" b="0" i="0" dirty="0">
                <a:solidFill>
                  <a:srgbClr val="222222"/>
                </a:solidFill>
                <a:effectLst/>
                <a:latin typeface="arial" panose="020B0604020202020204" pitchFamily="34" charset="0"/>
              </a:rPr>
              <a:t>S32P</a:t>
            </a:r>
            <a:r>
              <a:rPr lang="zh-CN" altLang="en-US" b="0" i="0" dirty="0">
                <a:solidFill>
                  <a:srgbClr val="222222"/>
                </a:solidFill>
                <a:effectLst/>
                <a:latin typeface="arial" panose="020B0604020202020204" pitchFamily="34" charset="0"/>
              </a:rPr>
              <a:t>：项目计划整合处（</a:t>
            </a:r>
            <a:r>
              <a:rPr lang="en-US" altLang="zh-CN" b="0" i="0" dirty="0">
                <a:solidFill>
                  <a:srgbClr val="222222"/>
                </a:solidFill>
                <a:effectLst/>
                <a:latin typeface="arial" panose="020B0604020202020204" pitchFamily="34" charset="0"/>
              </a:rPr>
              <a:t>PPI</a:t>
            </a:r>
            <a:r>
              <a:rPr lang="zh-CN" altLang="en-US" b="0" i="0" dirty="0">
                <a:solidFill>
                  <a:srgbClr val="222222"/>
                </a:solidFill>
                <a:effectLst/>
                <a:latin typeface="arial" panose="020B0604020202020204" pitchFamily="34" charset="0"/>
              </a:rPr>
              <a:t>，代号</a:t>
            </a:r>
            <a:r>
              <a:rPr lang="en-US" altLang="zh-CN" b="0" i="0" dirty="0">
                <a:solidFill>
                  <a:srgbClr val="222222"/>
                </a:solidFill>
                <a:effectLst/>
                <a:latin typeface="arial" panose="020B0604020202020204" pitchFamily="34" charset="0"/>
              </a:rPr>
              <a:t>S32P</a:t>
            </a:r>
            <a:r>
              <a:rPr lang="zh-CN" altLang="en-US" b="0" i="0" dirty="0">
                <a:solidFill>
                  <a:srgbClr val="222222"/>
                </a:solidFill>
                <a:effectLst/>
                <a:latin typeface="arial" panose="020B0604020202020204" pitchFamily="34" charset="0"/>
              </a:rPr>
              <a:t>），负责总体规划与项目管理。</a:t>
            </a:r>
          </a:p>
          <a:p>
            <a:pPr marL="895350" indent="-444500" algn="l">
              <a:spcBef>
                <a:spcPts val="300"/>
              </a:spcBef>
              <a:buFont typeface="Wingdings" panose="05000000000000000000" pitchFamily="2" charset="2"/>
              <a:buChar char="p"/>
            </a:pPr>
            <a:r>
              <a:rPr lang="en-US" altLang="zh-CN" b="0" i="0" dirty="0">
                <a:solidFill>
                  <a:srgbClr val="222222"/>
                </a:solidFill>
                <a:effectLst/>
                <a:latin typeface="arial" panose="020B0604020202020204" pitchFamily="34" charset="0"/>
              </a:rPr>
              <a:t>NWT</a:t>
            </a:r>
            <a:r>
              <a:rPr lang="zh-CN" altLang="en-US" b="0" i="0" dirty="0">
                <a:solidFill>
                  <a:srgbClr val="222222"/>
                </a:solidFill>
                <a:effectLst/>
                <a:latin typeface="arial" panose="020B0604020202020204" pitchFamily="34" charset="0"/>
              </a:rPr>
              <a:t>：网络战小组（</a:t>
            </a:r>
            <a:r>
              <a:rPr lang="en-US" altLang="zh-CN" b="0" i="0" dirty="0">
                <a:solidFill>
                  <a:srgbClr val="222222"/>
                </a:solidFill>
                <a:effectLst/>
                <a:latin typeface="arial" panose="020B0604020202020204" pitchFamily="34" charset="0"/>
              </a:rPr>
              <a:t>NWT</a:t>
            </a:r>
            <a:r>
              <a:rPr lang="zh-CN" altLang="en-US" b="0" i="0" dirty="0">
                <a:solidFill>
                  <a:srgbClr val="222222"/>
                </a:solidFill>
                <a:effectLst/>
                <a:latin typeface="arial" panose="020B0604020202020204" pitchFamily="34" charset="0"/>
              </a:rPr>
              <a:t>），负责与网络作战小队联络。</a:t>
            </a:r>
          </a:p>
        </p:txBody>
      </p:sp>
    </p:spTree>
    <p:extLst>
      <p:ext uri="{BB962C8B-B14F-4D97-AF65-F5344CB8AC3E}">
        <p14:creationId xmlns:p14="http://schemas.microsoft.com/office/powerpoint/2010/main" val="1198210840"/>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380E-C5ED-E252-7A1A-D3B3BBEA2A16}"/>
              </a:ext>
            </a:extLst>
          </p:cNvPr>
          <p:cNvSpPr>
            <a:spLocks noGrp="1"/>
          </p:cNvSpPr>
          <p:nvPr>
            <p:ph type="title"/>
          </p:nvPr>
        </p:nvSpPr>
        <p:spPr>
          <a:xfrm>
            <a:off x="577850" y="249067"/>
            <a:ext cx="8643848" cy="480131"/>
          </a:xfrm>
        </p:spPr>
        <p:txBody>
          <a:bodyPr/>
          <a:lstStyle/>
          <a:p>
            <a:r>
              <a:rPr lang="zh-CN" altLang="en-US" dirty="0"/>
              <a:t>国家层面的强大能力</a:t>
            </a:r>
          </a:p>
        </p:txBody>
      </p:sp>
      <p:sp>
        <p:nvSpPr>
          <p:cNvPr id="4" name="文本框 3">
            <a:extLst>
              <a:ext uri="{FF2B5EF4-FFF2-40B4-BE49-F238E27FC236}">
                <a16:creationId xmlns:a16="http://schemas.microsoft.com/office/drawing/2014/main" id="{9280C4C8-6E24-FAEA-FFD9-CC7FCECAA3BF}"/>
              </a:ext>
            </a:extLst>
          </p:cNvPr>
          <p:cNvSpPr txBox="1"/>
          <p:nvPr/>
        </p:nvSpPr>
        <p:spPr>
          <a:xfrm>
            <a:off x="463730" y="967794"/>
            <a:ext cx="11279779" cy="4154984"/>
          </a:xfrm>
          <a:prstGeom prst="rect">
            <a:avLst/>
          </a:prstGeom>
          <a:solidFill>
            <a:schemeClr val="bg1"/>
          </a:solidFill>
        </p:spPr>
        <p:txBody>
          <a:bodyPr wrap="square">
            <a:spAutoFit/>
          </a:bodyPr>
          <a:lstStyle/>
          <a:p>
            <a:pPr algn="l">
              <a:spcBef>
                <a:spcPts val="1200"/>
              </a:spcBef>
            </a:pPr>
            <a:r>
              <a:rPr lang="zh-CN" altLang="en-US" b="0" i="0" dirty="0">
                <a:solidFill>
                  <a:srgbClr val="222222"/>
                </a:solidFill>
                <a:effectLst/>
                <a:latin typeface="arial" panose="020B0604020202020204" pitchFamily="34" charset="0"/>
              </a:rPr>
              <a:t>　　美国国家安全局（</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）针对西北工业大学的攻击行动代号为</a:t>
            </a:r>
            <a:r>
              <a:rPr lang="zh-CN" altLang="en-US" b="1" i="0" dirty="0">
                <a:solidFill>
                  <a:srgbClr val="C00000"/>
                </a:solidFill>
                <a:effectLst/>
                <a:latin typeface="arial" panose="020B0604020202020204" pitchFamily="34" charset="0"/>
              </a:rPr>
              <a:t>“阻击</a:t>
            </a:r>
            <a:r>
              <a:rPr lang="en-US" altLang="zh-CN" b="1" i="0" dirty="0">
                <a:solidFill>
                  <a:srgbClr val="C00000"/>
                </a:solidFill>
                <a:effectLst/>
                <a:latin typeface="arial" panose="020B0604020202020204" pitchFamily="34" charset="0"/>
              </a:rPr>
              <a:t>XXXX</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a:t>
            </a:r>
            <a:r>
              <a:rPr lang="en-US" altLang="zh-CN" b="0" i="0" dirty="0" err="1">
                <a:solidFill>
                  <a:srgbClr val="222222"/>
                </a:solidFill>
                <a:effectLst/>
                <a:latin typeface="arial" panose="020B0604020202020204" pitchFamily="34" charset="0"/>
              </a:rPr>
              <a:t>shotXXXX</a:t>
            </a:r>
            <a:r>
              <a:rPr lang="zh-CN" altLang="en-US" b="0" i="0" dirty="0">
                <a:solidFill>
                  <a:srgbClr val="222222"/>
                </a:solidFill>
                <a:effectLst/>
                <a:latin typeface="arial" panose="020B0604020202020204" pitchFamily="34" charset="0"/>
              </a:rPr>
              <a:t>）。该行动由</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负责人直接指挥，由</a:t>
            </a:r>
            <a:r>
              <a:rPr lang="en-US" altLang="zh-CN" b="0" i="0" dirty="0">
                <a:solidFill>
                  <a:srgbClr val="222222"/>
                </a:solidFill>
                <a:effectLst/>
                <a:latin typeface="arial" panose="020B0604020202020204" pitchFamily="34" charset="0"/>
              </a:rPr>
              <a:t>MIT</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S325</a:t>
            </a:r>
            <a:r>
              <a:rPr lang="zh-CN" altLang="en-US" b="0" i="0" dirty="0">
                <a:solidFill>
                  <a:srgbClr val="222222"/>
                </a:solidFill>
                <a:effectLst/>
                <a:latin typeface="arial" panose="020B0604020202020204" pitchFamily="34" charset="0"/>
              </a:rPr>
              <a:t>）负责构建侦察环境、租用攻击资源；由</a:t>
            </a:r>
            <a:r>
              <a:rPr lang="en-US" altLang="zh-CN" b="0" i="0" dirty="0">
                <a:solidFill>
                  <a:srgbClr val="222222"/>
                </a:solidFill>
                <a:effectLst/>
                <a:latin typeface="arial" panose="020B0604020202020204" pitchFamily="34" charset="0"/>
              </a:rPr>
              <a:t>R&amp;T</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S327</a:t>
            </a:r>
            <a:r>
              <a:rPr lang="zh-CN" altLang="en-US" b="0" i="0" dirty="0">
                <a:solidFill>
                  <a:srgbClr val="222222"/>
                </a:solidFill>
                <a:effectLst/>
                <a:latin typeface="arial" panose="020B0604020202020204" pitchFamily="34" charset="0"/>
              </a:rPr>
              <a:t>）负责确定攻击行动战略和情报评估；由</a:t>
            </a:r>
            <a:r>
              <a:rPr lang="en-US" altLang="zh-CN" b="0" i="0" dirty="0">
                <a:solidFill>
                  <a:srgbClr val="222222"/>
                </a:solidFill>
                <a:effectLst/>
                <a:latin typeface="arial" panose="020B0604020202020204" pitchFamily="34" charset="0"/>
              </a:rPr>
              <a:t>ANT</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S322</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DNT</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S323</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TNT</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S324</a:t>
            </a:r>
            <a:r>
              <a:rPr lang="zh-CN" altLang="en-US" b="0" i="0" dirty="0">
                <a:solidFill>
                  <a:srgbClr val="222222"/>
                </a:solidFill>
                <a:effectLst/>
                <a:latin typeface="arial" panose="020B0604020202020204" pitchFamily="34" charset="0"/>
              </a:rPr>
              <a:t>）负责提供技术支撑；由</a:t>
            </a:r>
            <a:r>
              <a:rPr lang="en-US" altLang="zh-CN" b="0" i="0" dirty="0">
                <a:solidFill>
                  <a:srgbClr val="222222"/>
                </a:solidFill>
                <a:effectLst/>
                <a:latin typeface="arial" panose="020B0604020202020204" pitchFamily="34" charset="0"/>
              </a:rPr>
              <a:t>ROC</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S321</a:t>
            </a:r>
            <a:r>
              <a:rPr lang="zh-CN" altLang="en-US" b="0" i="0" dirty="0">
                <a:solidFill>
                  <a:srgbClr val="222222"/>
                </a:solidFill>
                <a:effectLst/>
                <a:latin typeface="arial" panose="020B0604020202020204" pitchFamily="34" charset="0"/>
              </a:rPr>
              <a:t>）负责组织开展攻击侦察行动。由此可见，直接参与指挥与行动的主要包括</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负责人，</a:t>
            </a:r>
            <a:r>
              <a:rPr lang="en-US" altLang="zh-CN" b="0" i="0" dirty="0">
                <a:solidFill>
                  <a:srgbClr val="222222"/>
                </a:solidFill>
                <a:effectLst/>
                <a:latin typeface="arial" panose="020B0604020202020204" pitchFamily="34" charset="0"/>
              </a:rPr>
              <a:t>S321</a:t>
            </a:r>
            <a:r>
              <a:rPr lang="zh-CN" altLang="en-US" b="0" i="0" dirty="0">
                <a:solidFill>
                  <a:srgbClr val="222222"/>
                </a:solidFill>
                <a:effectLst/>
                <a:latin typeface="arial" panose="020B0604020202020204" pitchFamily="34" charset="0"/>
              </a:rPr>
              <a:t>和</a:t>
            </a:r>
            <a:r>
              <a:rPr lang="en-US" altLang="zh-CN" b="0" i="0" dirty="0">
                <a:solidFill>
                  <a:srgbClr val="222222"/>
                </a:solidFill>
                <a:effectLst/>
                <a:latin typeface="arial" panose="020B0604020202020204" pitchFamily="34" charset="0"/>
              </a:rPr>
              <a:t>S325</a:t>
            </a:r>
            <a:r>
              <a:rPr lang="zh-CN" altLang="en-US" b="0" i="0" dirty="0">
                <a:solidFill>
                  <a:srgbClr val="222222"/>
                </a:solidFill>
                <a:effectLst/>
                <a:latin typeface="arial" panose="020B0604020202020204" pitchFamily="34" charset="0"/>
              </a:rPr>
              <a:t>单位。</a:t>
            </a:r>
          </a:p>
          <a:p>
            <a:pPr algn="l">
              <a:spcBef>
                <a:spcPts val="1200"/>
              </a:spcBef>
            </a:pP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对西北工业大学攻击窃密期间的</a:t>
            </a:r>
            <a:r>
              <a:rPr lang="en-US" altLang="zh-CN" b="1" i="0" dirty="0">
                <a:solidFill>
                  <a:srgbClr val="C00000"/>
                </a:solidFill>
                <a:effectLst/>
                <a:latin typeface="arial" panose="020B0604020202020204" pitchFamily="34" charset="0"/>
              </a:rPr>
              <a:t>TAO</a:t>
            </a:r>
            <a:r>
              <a:rPr lang="zh-CN" altLang="en-US" b="1" i="0" dirty="0">
                <a:solidFill>
                  <a:srgbClr val="C00000"/>
                </a:solidFill>
                <a:effectLst/>
                <a:latin typeface="arial" panose="020B0604020202020204" pitchFamily="34" charset="0"/>
              </a:rPr>
              <a:t>负责人是罗伯特</a:t>
            </a:r>
            <a:r>
              <a:rPr lang="en-US" altLang="zh-CN" b="1" i="0" dirty="0">
                <a:solidFill>
                  <a:srgbClr val="C00000"/>
                </a:solidFill>
                <a:effectLst/>
                <a:latin typeface="arial" panose="020B0604020202020204" pitchFamily="34" charset="0"/>
              </a:rPr>
              <a:t>·</a:t>
            </a:r>
            <a:r>
              <a:rPr lang="zh-CN" altLang="en-US" b="1" i="0" dirty="0">
                <a:solidFill>
                  <a:srgbClr val="C00000"/>
                </a:solidFill>
                <a:effectLst/>
                <a:latin typeface="arial" panose="020B0604020202020204" pitchFamily="34" charset="0"/>
              </a:rPr>
              <a:t>乔伊斯</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Robert Edward Joyce</a:t>
            </a:r>
            <a:r>
              <a:rPr lang="zh-CN" altLang="en-US" b="0" i="0" dirty="0">
                <a:solidFill>
                  <a:srgbClr val="222222"/>
                </a:solidFill>
                <a:effectLst/>
                <a:latin typeface="arial" panose="020B0604020202020204" pitchFamily="34" charset="0"/>
              </a:rPr>
              <a:t>）。此人于</a:t>
            </a:r>
            <a:r>
              <a:rPr lang="en-US" altLang="zh-CN" b="0" i="0" dirty="0">
                <a:solidFill>
                  <a:srgbClr val="222222"/>
                </a:solidFill>
                <a:effectLst/>
                <a:latin typeface="arial" panose="020B0604020202020204" pitchFamily="34" charset="0"/>
              </a:rPr>
              <a:t>1967</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9</a:t>
            </a:r>
            <a:r>
              <a:rPr lang="zh-CN" altLang="en-US" b="0" i="0" dirty="0">
                <a:solidFill>
                  <a:srgbClr val="222222"/>
                </a:solidFill>
                <a:effectLst/>
                <a:latin typeface="arial" panose="020B0604020202020204" pitchFamily="34" charset="0"/>
              </a:rPr>
              <a:t>月</a:t>
            </a:r>
            <a:r>
              <a:rPr lang="en-US" altLang="zh-CN" b="0" i="0" dirty="0">
                <a:solidFill>
                  <a:srgbClr val="222222"/>
                </a:solidFill>
                <a:effectLst/>
                <a:latin typeface="arial" panose="020B0604020202020204" pitchFamily="34" charset="0"/>
              </a:rPr>
              <a:t>13</a:t>
            </a:r>
            <a:r>
              <a:rPr lang="zh-CN" altLang="en-US" b="0" i="0" dirty="0">
                <a:solidFill>
                  <a:srgbClr val="222222"/>
                </a:solidFill>
                <a:effectLst/>
                <a:latin typeface="arial" panose="020B0604020202020204" pitchFamily="34" charset="0"/>
              </a:rPr>
              <a:t>日出生，曾就读于汉尼拔高中，</a:t>
            </a:r>
            <a:r>
              <a:rPr lang="en-US" altLang="zh-CN" b="0" i="0" dirty="0">
                <a:solidFill>
                  <a:srgbClr val="222222"/>
                </a:solidFill>
                <a:effectLst/>
                <a:latin typeface="arial" panose="020B0604020202020204" pitchFamily="34" charset="0"/>
              </a:rPr>
              <a:t>1989</a:t>
            </a:r>
            <a:r>
              <a:rPr lang="zh-CN" altLang="en-US" b="0" i="0" dirty="0">
                <a:solidFill>
                  <a:srgbClr val="222222"/>
                </a:solidFill>
                <a:effectLst/>
                <a:latin typeface="arial" panose="020B0604020202020204" pitchFamily="34" charset="0"/>
              </a:rPr>
              <a:t>年毕业于克拉克森大学，获学士学位，</a:t>
            </a:r>
            <a:r>
              <a:rPr lang="en-US" altLang="zh-CN" b="0" i="0" dirty="0">
                <a:solidFill>
                  <a:srgbClr val="222222"/>
                </a:solidFill>
                <a:effectLst/>
                <a:latin typeface="arial" panose="020B0604020202020204" pitchFamily="34" charset="0"/>
              </a:rPr>
              <a:t>1993</a:t>
            </a:r>
            <a:r>
              <a:rPr lang="zh-CN" altLang="en-US" b="0" i="0" dirty="0">
                <a:solidFill>
                  <a:srgbClr val="222222"/>
                </a:solidFill>
                <a:effectLst/>
                <a:latin typeface="arial" panose="020B0604020202020204" pitchFamily="34" charset="0"/>
              </a:rPr>
              <a:t>年毕业于约翰斯</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霍普金斯大学，获硕士学位。</a:t>
            </a:r>
            <a:r>
              <a:rPr lang="en-US" altLang="zh-CN" b="0" i="0" dirty="0">
                <a:solidFill>
                  <a:srgbClr val="222222"/>
                </a:solidFill>
                <a:effectLst/>
                <a:latin typeface="arial" panose="020B0604020202020204" pitchFamily="34" charset="0"/>
              </a:rPr>
              <a:t>1989</a:t>
            </a:r>
            <a:r>
              <a:rPr lang="zh-CN" altLang="en-US" b="0" i="0" dirty="0">
                <a:solidFill>
                  <a:srgbClr val="222222"/>
                </a:solidFill>
                <a:effectLst/>
                <a:latin typeface="arial" panose="020B0604020202020204" pitchFamily="34" charset="0"/>
              </a:rPr>
              <a:t>年进入美国国家安全局工作。曾经担任过</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副主任，</a:t>
            </a:r>
            <a:r>
              <a:rPr lang="en-US" altLang="zh-CN" b="0" i="0" dirty="0">
                <a:solidFill>
                  <a:srgbClr val="222222"/>
                </a:solidFill>
                <a:effectLst/>
                <a:latin typeface="arial" panose="020B0604020202020204" pitchFamily="34" charset="0"/>
              </a:rPr>
              <a:t>2013</a:t>
            </a:r>
            <a:r>
              <a:rPr lang="zh-CN" altLang="en-US" b="0" i="0" dirty="0">
                <a:solidFill>
                  <a:srgbClr val="222222"/>
                </a:solidFill>
                <a:effectLst/>
                <a:latin typeface="arial" panose="020B0604020202020204" pitchFamily="34" charset="0"/>
              </a:rPr>
              <a:t>年至</a:t>
            </a:r>
            <a:r>
              <a:rPr lang="en-US" altLang="zh-CN" b="0" i="0" dirty="0">
                <a:solidFill>
                  <a:srgbClr val="222222"/>
                </a:solidFill>
                <a:effectLst/>
                <a:latin typeface="arial" panose="020B0604020202020204" pitchFamily="34" charset="0"/>
              </a:rPr>
              <a:t>2017</a:t>
            </a:r>
            <a:r>
              <a:rPr lang="zh-CN" altLang="en-US" b="0" i="0" dirty="0">
                <a:solidFill>
                  <a:srgbClr val="222222"/>
                </a:solidFill>
                <a:effectLst/>
                <a:latin typeface="arial" panose="020B0604020202020204" pitchFamily="34" charset="0"/>
              </a:rPr>
              <a:t>年担任</a:t>
            </a:r>
            <a:r>
              <a:rPr lang="en-US" altLang="zh-CN" b="0" i="0" dirty="0">
                <a:solidFill>
                  <a:srgbClr val="222222"/>
                </a:solidFill>
                <a:effectLst/>
                <a:latin typeface="arial" panose="020B0604020202020204" pitchFamily="34" charset="0"/>
              </a:rPr>
              <a:t>TAO</a:t>
            </a:r>
            <a:r>
              <a:rPr lang="zh-CN" altLang="en-US" b="0" i="0" dirty="0">
                <a:solidFill>
                  <a:srgbClr val="222222"/>
                </a:solidFill>
                <a:effectLst/>
                <a:latin typeface="arial" panose="020B0604020202020204" pitchFamily="34" charset="0"/>
              </a:rPr>
              <a:t>主任。</a:t>
            </a:r>
            <a:r>
              <a:rPr lang="en-US" altLang="zh-CN" b="0" i="0" dirty="0">
                <a:solidFill>
                  <a:srgbClr val="222222"/>
                </a:solidFill>
                <a:effectLst/>
                <a:latin typeface="arial" panose="020B0604020202020204" pitchFamily="34" charset="0"/>
              </a:rPr>
              <a:t>2017</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10</a:t>
            </a:r>
            <a:r>
              <a:rPr lang="zh-CN" altLang="en-US" b="0" i="0" dirty="0">
                <a:solidFill>
                  <a:srgbClr val="222222"/>
                </a:solidFill>
                <a:effectLst/>
                <a:latin typeface="arial" panose="020B0604020202020204" pitchFamily="34" charset="0"/>
              </a:rPr>
              <a:t>月开始担任代理美国国土安全顾问。</a:t>
            </a:r>
            <a:r>
              <a:rPr lang="en-US" altLang="zh-CN" b="0" i="0" dirty="0">
                <a:solidFill>
                  <a:srgbClr val="222222"/>
                </a:solidFill>
                <a:effectLst/>
                <a:latin typeface="arial" panose="020B0604020202020204" pitchFamily="34" charset="0"/>
              </a:rPr>
              <a:t>2018</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4</a:t>
            </a:r>
            <a:r>
              <a:rPr lang="zh-CN" altLang="en-US" b="0" i="0" dirty="0">
                <a:solidFill>
                  <a:srgbClr val="222222"/>
                </a:solidFill>
                <a:effectLst/>
                <a:latin typeface="arial" panose="020B0604020202020204" pitchFamily="34" charset="0"/>
              </a:rPr>
              <a:t>月至</a:t>
            </a:r>
            <a:r>
              <a:rPr lang="en-US" altLang="zh-CN" b="0" i="0" dirty="0">
                <a:solidFill>
                  <a:srgbClr val="222222"/>
                </a:solidFill>
                <a:effectLst/>
                <a:latin typeface="arial" panose="020B0604020202020204" pitchFamily="34" charset="0"/>
              </a:rPr>
              <a:t>5</a:t>
            </a:r>
            <a:r>
              <a:rPr lang="zh-CN" altLang="en-US" b="0" i="0" dirty="0">
                <a:solidFill>
                  <a:srgbClr val="222222"/>
                </a:solidFill>
                <a:effectLst/>
                <a:latin typeface="arial" panose="020B0604020202020204" pitchFamily="34" charset="0"/>
              </a:rPr>
              <a:t>月，担任美国白宫国务安全顾问，后回到</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担任美国国家安全局局长网络安全战略高级顾问，现担任</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网络安全主管。</a:t>
            </a:r>
          </a:p>
          <a:p>
            <a:pPr algn="l">
              <a:spcBef>
                <a:spcPts val="1200"/>
              </a:spcBef>
            </a:pPr>
            <a:r>
              <a:rPr lang="zh-CN" altLang="en-US" b="1" i="0" dirty="0">
                <a:solidFill>
                  <a:srgbClr val="333333"/>
                </a:solidFill>
                <a:effectLst/>
                <a:latin typeface="arial" panose="020B0604020202020204" pitchFamily="34" charset="0"/>
              </a:rPr>
              <a:t>四、总结</a:t>
            </a:r>
            <a:endParaRPr lang="zh-CN" altLang="en-US" b="0" i="0" dirty="0">
              <a:solidFill>
                <a:srgbClr val="222222"/>
              </a:solidFill>
              <a:effectLst/>
              <a:latin typeface="arial" panose="020B0604020202020204" pitchFamily="34" charset="0"/>
            </a:endParaRPr>
          </a:p>
          <a:p>
            <a:pPr algn="l">
              <a:spcBef>
                <a:spcPts val="1200"/>
              </a:spcBef>
            </a:pPr>
            <a:r>
              <a:rPr lang="zh-CN" altLang="en-US" b="0" i="0" dirty="0">
                <a:solidFill>
                  <a:srgbClr val="222222"/>
                </a:solidFill>
                <a:effectLst/>
                <a:latin typeface="arial" panose="020B0604020202020204" pitchFamily="34" charset="0"/>
              </a:rPr>
              <a:t>　　本次报告基于国家计算机病毒应急处理中心与</a:t>
            </a:r>
            <a:r>
              <a:rPr lang="en-US" altLang="zh-CN" b="0" i="0" dirty="0">
                <a:solidFill>
                  <a:srgbClr val="222222"/>
                </a:solidFill>
                <a:effectLst/>
                <a:latin typeface="arial" panose="020B0604020202020204" pitchFamily="34" charset="0"/>
              </a:rPr>
              <a:t>360</a:t>
            </a:r>
            <a:r>
              <a:rPr lang="zh-CN" altLang="en-US" b="0" i="0" dirty="0">
                <a:solidFill>
                  <a:srgbClr val="222222"/>
                </a:solidFill>
                <a:effectLst/>
                <a:latin typeface="arial" panose="020B0604020202020204" pitchFamily="34" charset="0"/>
              </a:rPr>
              <a:t>公司联合技术团队的分析成果，揭露了美国</a:t>
            </a:r>
            <a:r>
              <a:rPr lang="en-US" altLang="zh-CN" b="0" i="0" dirty="0">
                <a:solidFill>
                  <a:srgbClr val="222222"/>
                </a:solidFill>
                <a:effectLst/>
                <a:latin typeface="arial" panose="020B0604020202020204" pitchFamily="34" charset="0"/>
              </a:rPr>
              <a:t>NSA</a:t>
            </a:r>
            <a:r>
              <a:rPr lang="zh-CN" altLang="en-US" b="0" i="0" dirty="0">
                <a:solidFill>
                  <a:srgbClr val="222222"/>
                </a:solidFill>
                <a:effectLst/>
                <a:latin typeface="arial" panose="020B0604020202020204" pitchFamily="34" charset="0"/>
              </a:rPr>
              <a:t>长期以来针对包括西北工业大学在内的中国信息网络用户和重要单位开展网络间谍活动的真相。后续技术团队还将陆续公布相关事件调查的更多技术细节。</a:t>
            </a:r>
          </a:p>
        </p:txBody>
      </p:sp>
    </p:spTree>
    <p:extLst>
      <p:ext uri="{BB962C8B-B14F-4D97-AF65-F5344CB8AC3E}">
        <p14:creationId xmlns:p14="http://schemas.microsoft.com/office/powerpoint/2010/main" val="4142143114"/>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国家大事件</a:t>
            </a:r>
          </a:p>
        </p:txBody>
      </p:sp>
      <p:sp>
        <p:nvSpPr>
          <p:cNvPr id="7" name="文本框 6">
            <a:extLst>
              <a:ext uri="{FF2B5EF4-FFF2-40B4-BE49-F238E27FC236}">
                <a16:creationId xmlns:a16="http://schemas.microsoft.com/office/drawing/2014/main" id="{06C6EA73-6EAC-8919-DEEF-FB0B28505E02}"/>
              </a:ext>
            </a:extLst>
          </p:cNvPr>
          <p:cNvSpPr txBox="1"/>
          <p:nvPr/>
        </p:nvSpPr>
        <p:spPr>
          <a:xfrm>
            <a:off x="405628" y="1006467"/>
            <a:ext cx="11435854" cy="495520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2014</a:t>
            </a:r>
            <a:r>
              <a:rPr lang="zh-CN" altLang="en-US" sz="1600" dirty="0">
                <a:latin typeface="+mn-ea"/>
                <a:ea typeface="+mn-ea"/>
              </a:rPr>
              <a:t>年</a:t>
            </a:r>
            <a:r>
              <a:rPr lang="en-US" altLang="zh-CN" sz="1600" dirty="0">
                <a:latin typeface="+mn-ea"/>
                <a:ea typeface="+mn-ea"/>
              </a:rPr>
              <a:t>2</a:t>
            </a:r>
            <a:r>
              <a:rPr lang="zh-CN" altLang="en-US" sz="1600" dirty="0">
                <a:latin typeface="+mn-ea"/>
                <a:ea typeface="+mn-ea"/>
              </a:rPr>
              <a:t>月</a:t>
            </a:r>
            <a:r>
              <a:rPr lang="en-US" altLang="zh-CN" sz="1600" dirty="0">
                <a:latin typeface="+mn-ea"/>
                <a:ea typeface="+mn-ea"/>
              </a:rPr>
              <a:t>27</a:t>
            </a:r>
            <a:r>
              <a:rPr lang="zh-CN" altLang="en-US" sz="1600" dirty="0">
                <a:latin typeface="+mn-ea"/>
                <a:ea typeface="+mn-ea"/>
              </a:rPr>
              <a:t>日，</a:t>
            </a:r>
            <a:r>
              <a:rPr lang="zh-CN" altLang="en-US" sz="1600" b="1" dirty="0">
                <a:solidFill>
                  <a:srgbClr val="C00000"/>
                </a:solidFill>
                <a:latin typeface="+mn-ea"/>
                <a:ea typeface="+mn-ea"/>
              </a:rPr>
              <a:t>中央网络安全和信息化领导小组</a:t>
            </a:r>
            <a:r>
              <a:rPr lang="zh-CN" altLang="en-US" sz="1600" dirty="0">
                <a:latin typeface="+mn-ea"/>
                <a:ea typeface="+mn-ea"/>
              </a:rPr>
              <a:t>成立。该领导小组将着眼国家安全和长远发展，统筹协调涉及经济、政治、文化、社会及军事等各个领域的网络安全和信息化重大问题，研究制定网络安全和信息化发展战略、宏观规划和重大政策，推动国家网络安全和信息化法治建设，不断增强安全保障能力</a:t>
            </a:r>
            <a:endParaRPr lang="en-US" altLang="zh-CN" sz="16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2014</a:t>
            </a:r>
            <a:r>
              <a:rPr lang="zh-CN" altLang="en-US" sz="1600" dirty="0">
                <a:latin typeface="+mn-ea"/>
                <a:ea typeface="+mn-ea"/>
              </a:rPr>
              <a:t>年，国务院转发了多部门联合制定的</a:t>
            </a:r>
            <a:r>
              <a:rPr lang="en-US" altLang="zh-CN" sz="1600" dirty="0">
                <a:latin typeface="+mn-ea"/>
                <a:ea typeface="+mn-ea"/>
              </a:rPr>
              <a:t>《</a:t>
            </a:r>
            <a:r>
              <a:rPr lang="zh-CN" altLang="en-US" sz="1600" b="1" dirty="0">
                <a:solidFill>
                  <a:srgbClr val="C00000"/>
                </a:solidFill>
                <a:latin typeface="+mn-ea"/>
                <a:ea typeface="+mn-ea"/>
              </a:rPr>
              <a:t>金融领域密码应用指导意见</a:t>
            </a:r>
            <a:r>
              <a:rPr lang="en-US" altLang="zh-CN" sz="1600" dirty="0">
                <a:latin typeface="+mn-ea"/>
                <a:ea typeface="+mn-ea"/>
              </a:rPr>
              <a:t>》</a:t>
            </a:r>
            <a:r>
              <a:rPr lang="zh-CN" altLang="en-US" sz="1600" dirty="0">
                <a:latin typeface="+mn-ea"/>
                <a:ea typeface="+mn-ea"/>
              </a:rPr>
              <a:t>，要求各金融机构</a:t>
            </a:r>
            <a:r>
              <a:rPr lang="en-US" altLang="zh-CN" sz="1600" dirty="0">
                <a:latin typeface="+mn-ea"/>
                <a:ea typeface="+mn-ea"/>
              </a:rPr>
              <a:t>5</a:t>
            </a:r>
            <a:r>
              <a:rPr lang="zh-CN" altLang="en-US" sz="1600" dirty="0">
                <a:latin typeface="+mn-ea"/>
                <a:ea typeface="+mn-ea"/>
              </a:rPr>
              <a:t>年内完成在网上银行、移动支付、网上证券等重点领域国产密码算法的全面应用</a:t>
            </a:r>
            <a:endParaRPr lang="en-US" altLang="zh-CN" sz="16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600" b="0" i="0" dirty="0">
                <a:solidFill>
                  <a:srgbClr val="000000"/>
                </a:solidFill>
                <a:effectLst/>
                <a:latin typeface="Arial" panose="020B0604020202020204" pitchFamily="34" charset="0"/>
              </a:rPr>
              <a:t>2018</a:t>
            </a:r>
            <a:r>
              <a:rPr lang="zh-CN" altLang="en-US" sz="1600" b="0" i="0" dirty="0">
                <a:solidFill>
                  <a:srgbClr val="000000"/>
                </a:solidFill>
                <a:effectLst/>
                <a:latin typeface="Arial" panose="020B0604020202020204" pitchFamily="34" charset="0"/>
              </a:rPr>
              <a:t>年，中央办公厅、国务院办公厅印发</a:t>
            </a:r>
            <a:r>
              <a:rPr lang="en-US" altLang="zh-CN" sz="1600" b="0" i="0" dirty="0">
                <a:solidFill>
                  <a:srgbClr val="000000"/>
                </a:solidFill>
                <a:effectLst/>
                <a:latin typeface="Arial" panose="020B0604020202020204" pitchFamily="34" charset="0"/>
              </a:rPr>
              <a:t>《</a:t>
            </a:r>
            <a:r>
              <a:rPr lang="en-US" altLang="zh-CN" sz="1600" b="1" dirty="0">
                <a:solidFill>
                  <a:srgbClr val="C00000"/>
                </a:solidFill>
                <a:latin typeface="Arial" panose="020B0604020202020204" pitchFamily="34" charset="0"/>
              </a:rPr>
              <a:t>XX</a:t>
            </a:r>
            <a:r>
              <a:rPr lang="zh-CN" altLang="en-US" sz="1600" b="1" i="0" dirty="0">
                <a:solidFill>
                  <a:srgbClr val="C00000"/>
                </a:solidFill>
                <a:effectLst/>
                <a:latin typeface="Arial" panose="020B0604020202020204" pitchFamily="34" charset="0"/>
              </a:rPr>
              <a:t>和</a:t>
            </a:r>
            <a:r>
              <a:rPr lang="en-US" altLang="zh-CN" sz="1600" b="1" dirty="0">
                <a:solidFill>
                  <a:srgbClr val="C00000"/>
                </a:solidFill>
                <a:latin typeface="Arial" panose="020B0604020202020204" pitchFamily="34" charset="0"/>
              </a:rPr>
              <a:t>XX</a:t>
            </a:r>
            <a:r>
              <a:rPr lang="zh-CN" altLang="en-US" sz="1600" b="1" i="0" dirty="0">
                <a:solidFill>
                  <a:srgbClr val="C00000"/>
                </a:solidFill>
                <a:effectLst/>
                <a:latin typeface="Arial" panose="020B0604020202020204" pitchFamily="34" charset="0"/>
              </a:rPr>
              <a:t>领域</a:t>
            </a:r>
            <a:r>
              <a:rPr lang="en-US" altLang="zh-CN" sz="1600" b="1" i="0" dirty="0">
                <a:solidFill>
                  <a:srgbClr val="C00000"/>
                </a:solidFill>
                <a:effectLst/>
                <a:latin typeface="Arial" panose="020B0604020202020204" pitchFamily="34" charset="0"/>
              </a:rPr>
              <a:t>XX</a:t>
            </a:r>
            <a:r>
              <a:rPr lang="zh-CN" altLang="en-US" sz="1600" b="1" i="0" dirty="0">
                <a:solidFill>
                  <a:srgbClr val="C00000"/>
                </a:solidFill>
                <a:effectLst/>
                <a:latin typeface="Arial" panose="020B0604020202020204" pitchFamily="34" charset="0"/>
              </a:rPr>
              <a:t>应用与创新发展工作规划</a:t>
            </a:r>
            <a:r>
              <a:rPr lang="zh-CN" altLang="en-US" sz="1600" b="0" i="0" dirty="0">
                <a:solidFill>
                  <a:srgbClr val="000000"/>
                </a:solidFill>
                <a:effectLst/>
                <a:latin typeface="Arial" panose="020B0604020202020204" pitchFamily="34" charset="0"/>
              </a:rPr>
              <a:t>（</a:t>
            </a:r>
            <a:r>
              <a:rPr lang="en-US" altLang="zh-CN" sz="1600" b="0" i="0" dirty="0">
                <a:solidFill>
                  <a:srgbClr val="000000"/>
                </a:solidFill>
                <a:effectLst/>
                <a:latin typeface="Arial" panose="020B0604020202020204" pitchFamily="34" charset="0"/>
              </a:rPr>
              <a:t>2018 </a:t>
            </a:r>
            <a:r>
              <a:rPr lang="zh-CN" altLang="en-US" sz="1600" b="0" i="0" dirty="0">
                <a:solidFill>
                  <a:srgbClr val="000000"/>
                </a:solidFill>
                <a:effectLst/>
                <a:latin typeface="Arial" panose="020B0604020202020204" pitchFamily="34" charset="0"/>
              </a:rPr>
              <a:t>年</a:t>
            </a:r>
            <a:r>
              <a:rPr lang="en-US" altLang="zh-CN" sz="1600" b="0" i="0" dirty="0">
                <a:solidFill>
                  <a:srgbClr val="000000"/>
                </a:solidFill>
                <a:effectLst/>
                <a:latin typeface="Arial" panose="020B0604020202020204" pitchFamily="34" charset="0"/>
              </a:rPr>
              <a:t>——2022 </a:t>
            </a:r>
            <a:r>
              <a:rPr lang="zh-CN" altLang="en-US" sz="1600" b="0" i="0" dirty="0">
                <a:solidFill>
                  <a:srgbClr val="000000"/>
                </a:solidFill>
                <a:effectLst/>
                <a:latin typeface="Arial" panose="020B0604020202020204" pitchFamily="34" charset="0"/>
              </a:rPr>
              <a:t>年）</a:t>
            </a:r>
            <a:r>
              <a:rPr lang="en-US" altLang="zh-CN" sz="1600" b="0" i="0" dirty="0">
                <a:solidFill>
                  <a:srgbClr val="000000"/>
                </a:solidFill>
                <a:effectLst/>
                <a:latin typeface="Arial" panose="020B0604020202020204" pitchFamily="34" charset="0"/>
              </a:rPr>
              <a:t>》</a:t>
            </a:r>
            <a:r>
              <a:rPr lang="zh-CN" altLang="en-US" sz="1600" b="0" i="0" dirty="0">
                <a:solidFill>
                  <a:srgbClr val="000000"/>
                </a:solidFill>
                <a:effectLst/>
                <a:latin typeface="Arial" panose="020B0604020202020204" pitchFamily="34" charset="0"/>
              </a:rPr>
              <a:t>的通知</a:t>
            </a:r>
            <a:endParaRPr lang="en-US" altLang="zh-CN" sz="1600" b="0" i="0" dirty="0">
              <a:solidFill>
                <a:srgbClr val="000000"/>
              </a:solidFill>
              <a:effectLst/>
              <a:latin typeface="Arial" panose="020B0604020202020204" pitchFamily="34" charset="0"/>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600" b="0" i="0" dirty="0">
                <a:solidFill>
                  <a:srgbClr val="000000"/>
                </a:solidFill>
                <a:effectLst/>
                <a:latin typeface="Arial" panose="020B0604020202020204" pitchFamily="34" charset="0"/>
              </a:rPr>
              <a:t>2020</a:t>
            </a:r>
            <a:r>
              <a:rPr lang="zh-CN" altLang="en-US" sz="1600" b="0" i="0" dirty="0">
                <a:solidFill>
                  <a:srgbClr val="000000"/>
                </a:solidFill>
                <a:effectLst/>
                <a:latin typeface="Arial" panose="020B0604020202020204" pitchFamily="34" charset="0"/>
              </a:rPr>
              <a:t>年</a:t>
            </a:r>
            <a:r>
              <a:rPr lang="en-US" altLang="zh-CN" sz="1600" b="0" i="0" dirty="0">
                <a:solidFill>
                  <a:srgbClr val="000000"/>
                </a:solidFill>
                <a:effectLst/>
                <a:latin typeface="Arial" panose="020B0604020202020204" pitchFamily="34" charset="0"/>
              </a:rPr>
              <a:t>1</a:t>
            </a:r>
            <a:r>
              <a:rPr lang="zh-CN" altLang="en-US" sz="1600" b="0" i="0" dirty="0">
                <a:solidFill>
                  <a:srgbClr val="000000"/>
                </a:solidFill>
                <a:effectLst/>
                <a:latin typeface="Arial" panose="020B0604020202020204" pitchFamily="34" charset="0"/>
              </a:rPr>
              <a:t>月</a:t>
            </a:r>
            <a:r>
              <a:rPr lang="en-US" altLang="zh-CN" sz="1600" b="0" i="0" dirty="0">
                <a:solidFill>
                  <a:srgbClr val="000000"/>
                </a:solidFill>
                <a:effectLst/>
                <a:latin typeface="Arial" panose="020B0604020202020204" pitchFamily="34" charset="0"/>
              </a:rPr>
              <a:t>1</a:t>
            </a:r>
            <a:r>
              <a:rPr lang="zh-CN" altLang="en-US" sz="1600" b="0" i="0" dirty="0">
                <a:solidFill>
                  <a:srgbClr val="000000"/>
                </a:solidFill>
                <a:effectLst/>
                <a:latin typeface="Arial" panose="020B0604020202020204" pitchFamily="34" charset="0"/>
              </a:rPr>
              <a:t>日，</a:t>
            </a:r>
            <a:r>
              <a:rPr lang="en-US" altLang="zh-CN" sz="1600" b="0" i="0" dirty="0">
                <a:solidFill>
                  <a:srgbClr val="000000"/>
                </a:solidFill>
                <a:effectLst/>
                <a:latin typeface="Arial" panose="020B0604020202020204" pitchFamily="34" charset="0"/>
              </a:rPr>
              <a:t>《</a:t>
            </a:r>
            <a:r>
              <a:rPr lang="zh-CN" altLang="en-US" sz="1600" b="1" i="0" dirty="0">
                <a:solidFill>
                  <a:srgbClr val="C00000"/>
                </a:solidFill>
                <a:effectLst/>
                <a:latin typeface="Arial" panose="020B0604020202020204" pitchFamily="34" charset="0"/>
              </a:rPr>
              <a:t>中华人民共和国密码法</a:t>
            </a:r>
            <a:r>
              <a:rPr lang="en-US" altLang="zh-CN" sz="1600" b="0" i="0" dirty="0">
                <a:solidFill>
                  <a:srgbClr val="000000"/>
                </a:solidFill>
                <a:effectLst/>
                <a:latin typeface="Arial" panose="020B0604020202020204" pitchFamily="34" charset="0"/>
              </a:rPr>
              <a:t>》</a:t>
            </a:r>
            <a:r>
              <a:rPr lang="zh-CN" altLang="en-US" sz="1600" b="0" i="0" dirty="0">
                <a:solidFill>
                  <a:srgbClr val="000000"/>
                </a:solidFill>
                <a:effectLst/>
                <a:latin typeface="Arial" panose="020B0604020202020204" pitchFamily="34" charset="0"/>
              </a:rPr>
              <a:t>正式施行，标志着国家在提升密码工作的科学化、规范化、法治化水平，促进密码技术进步、产业发展和规范应用的决心</a:t>
            </a:r>
            <a:endParaRPr lang="en-US" altLang="zh-CN" sz="1600" b="0" i="0" dirty="0">
              <a:solidFill>
                <a:srgbClr val="000000"/>
              </a:solidFill>
              <a:effectLst/>
              <a:latin typeface="Arial" panose="020B0604020202020204" pitchFamily="34" charset="0"/>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600" b="0" i="0" dirty="0">
                <a:solidFill>
                  <a:srgbClr val="000000"/>
                </a:solidFill>
                <a:effectLst/>
                <a:latin typeface="Arial" panose="020B0604020202020204" pitchFamily="34" charset="0"/>
              </a:rPr>
              <a:t>2021</a:t>
            </a:r>
            <a:r>
              <a:rPr lang="zh-CN" altLang="en-US" sz="1600" b="0" i="0" dirty="0">
                <a:solidFill>
                  <a:srgbClr val="000000"/>
                </a:solidFill>
                <a:effectLst/>
                <a:latin typeface="Arial" panose="020B0604020202020204" pitchFamily="34" charset="0"/>
              </a:rPr>
              <a:t>年</a:t>
            </a:r>
            <a:r>
              <a:rPr lang="en-US" altLang="zh-CN" sz="1600" b="0" i="0" dirty="0">
                <a:solidFill>
                  <a:srgbClr val="000000"/>
                </a:solidFill>
                <a:effectLst/>
                <a:latin typeface="Arial" panose="020B0604020202020204" pitchFamily="34" charset="0"/>
              </a:rPr>
              <a:t>3</a:t>
            </a:r>
            <a:r>
              <a:rPr lang="zh-CN" altLang="en-US" sz="1600" b="0" i="0" dirty="0">
                <a:solidFill>
                  <a:srgbClr val="000000"/>
                </a:solidFill>
                <a:effectLst/>
                <a:latin typeface="Arial" panose="020B0604020202020204" pitchFamily="34" charset="0"/>
              </a:rPr>
              <a:t>月，教育部正式将“</a:t>
            </a:r>
            <a:r>
              <a:rPr lang="zh-CN" altLang="en-US" sz="1600" b="1" i="0" dirty="0">
                <a:solidFill>
                  <a:srgbClr val="C00000"/>
                </a:solidFill>
                <a:effectLst/>
                <a:latin typeface="Arial" panose="020B0604020202020204" pitchFamily="34" charset="0"/>
              </a:rPr>
              <a:t>密码科学与技术</a:t>
            </a:r>
            <a:r>
              <a:rPr lang="zh-CN" altLang="en-US" sz="1600" b="0" i="0" dirty="0">
                <a:solidFill>
                  <a:srgbClr val="000000"/>
                </a:solidFill>
                <a:effectLst/>
                <a:latin typeface="Arial" panose="020B0604020202020204" pitchFamily="34" charset="0"/>
              </a:rPr>
              <a:t>”列入新增普通高等学校本科专业目录，</a:t>
            </a:r>
            <a:r>
              <a:rPr lang="en-US" altLang="zh-CN" sz="1600" b="0" i="0" dirty="0">
                <a:solidFill>
                  <a:srgbClr val="000000"/>
                </a:solidFill>
                <a:effectLst/>
                <a:latin typeface="Arial" panose="020B0604020202020204" pitchFamily="34" charset="0"/>
              </a:rPr>
              <a:t>7</a:t>
            </a:r>
            <a:r>
              <a:rPr lang="zh-CN" altLang="en-US" sz="1600" b="0" i="0" dirty="0">
                <a:solidFill>
                  <a:srgbClr val="000000"/>
                </a:solidFill>
                <a:effectLst/>
                <a:latin typeface="Arial" panose="020B0604020202020204" pitchFamily="34" charset="0"/>
              </a:rPr>
              <a:t>所高校获批密码科学与技术本科专业</a:t>
            </a:r>
            <a:endParaRPr lang="en-US" altLang="zh-CN" sz="1600" b="0" i="0" dirty="0">
              <a:solidFill>
                <a:srgbClr val="000000"/>
              </a:solidFill>
              <a:effectLst/>
              <a:latin typeface="Arial" panose="020B0604020202020204" pitchFamily="34" charset="0"/>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600" dirty="0">
                <a:solidFill>
                  <a:srgbClr val="000000"/>
                </a:solidFill>
                <a:latin typeface="Arial" panose="020B0604020202020204" pitchFamily="34" charset="0"/>
              </a:rPr>
              <a:t>2021</a:t>
            </a:r>
            <a:r>
              <a:rPr lang="zh-CN" altLang="en-US" sz="1600" dirty="0">
                <a:solidFill>
                  <a:srgbClr val="000000"/>
                </a:solidFill>
                <a:latin typeface="Arial" panose="020B0604020202020204" pitchFamily="34" charset="0"/>
              </a:rPr>
              <a:t>年，</a:t>
            </a:r>
            <a:r>
              <a:rPr lang="zh-CN" altLang="en-US" sz="1600" b="0" i="0" dirty="0">
                <a:solidFill>
                  <a:srgbClr val="000000"/>
                </a:solidFill>
                <a:effectLst/>
                <a:latin typeface="Arial" panose="020B0604020202020204" pitchFamily="34" charset="0"/>
              </a:rPr>
              <a:t>“密码技术应用”专业纳入职业教育专业目录；人社部、市场监管总局、统计局发布新职业 </a:t>
            </a:r>
            <a:r>
              <a:rPr lang="zh-CN" altLang="en-US" sz="1600" b="1" i="0" dirty="0">
                <a:solidFill>
                  <a:srgbClr val="C00000"/>
                </a:solidFill>
                <a:effectLst/>
                <a:latin typeface="Arial" panose="020B0604020202020204" pitchFamily="34" charset="0"/>
              </a:rPr>
              <a:t>“密码技术应用员”</a:t>
            </a:r>
            <a:endParaRPr lang="en-US" altLang="zh-CN" sz="1600" b="1" i="0" dirty="0">
              <a:solidFill>
                <a:srgbClr val="C00000"/>
              </a:solidFill>
              <a:effectLst/>
              <a:latin typeface="Arial" panose="020B0604020202020204" pitchFamily="34" charset="0"/>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600" dirty="0">
                <a:solidFill>
                  <a:srgbClr val="000000"/>
                </a:solidFill>
                <a:latin typeface="Arial" panose="020B0604020202020204" pitchFamily="34" charset="0"/>
              </a:rPr>
              <a:t>2022</a:t>
            </a:r>
            <a:r>
              <a:rPr lang="zh-CN" altLang="en-US" sz="1600" dirty="0">
                <a:solidFill>
                  <a:srgbClr val="000000"/>
                </a:solidFill>
                <a:latin typeface="Arial" panose="020B0604020202020204" pitchFamily="34" charset="0"/>
              </a:rPr>
              <a:t>年</a:t>
            </a:r>
            <a:r>
              <a:rPr lang="en-US" altLang="zh-CN" sz="1600" dirty="0">
                <a:solidFill>
                  <a:srgbClr val="000000"/>
                </a:solidFill>
                <a:latin typeface="Arial" panose="020B0604020202020204" pitchFamily="34" charset="0"/>
              </a:rPr>
              <a:t>10</a:t>
            </a:r>
            <a:r>
              <a:rPr lang="zh-CN" altLang="en-US" sz="1600" dirty="0">
                <a:solidFill>
                  <a:srgbClr val="000000"/>
                </a:solidFill>
                <a:latin typeface="Arial" panose="020B0604020202020204" pitchFamily="34" charset="0"/>
              </a:rPr>
              <a:t>月，人力资源社会保障部正式发布</a:t>
            </a:r>
            <a:r>
              <a:rPr lang="en-US" altLang="zh-CN" sz="1600" dirty="0">
                <a:solidFill>
                  <a:srgbClr val="000000"/>
                </a:solidFill>
                <a:latin typeface="Arial" panose="020B0604020202020204" pitchFamily="34" charset="0"/>
              </a:rPr>
              <a:t>《</a:t>
            </a:r>
            <a:r>
              <a:rPr lang="zh-CN" altLang="en-US" sz="1600" dirty="0">
                <a:solidFill>
                  <a:srgbClr val="000000"/>
                </a:solidFill>
                <a:latin typeface="Arial" panose="020B0604020202020204" pitchFamily="34" charset="0"/>
              </a:rPr>
              <a:t>中华人民共和国职业分类大典（</a:t>
            </a:r>
            <a:r>
              <a:rPr lang="en-US" altLang="zh-CN" sz="1600" dirty="0">
                <a:solidFill>
                  <a:srgbClr val="000000"/>
                </a:solidFill>
                <a:latin typeface="Arial" panose="020B0604020202020204" pitchFamily="34" charset="0"/>
              </a:rPr>
              <a:t>2022</a:t>
            </a:r>
            <a:r>
              <a:rPr lang="zh-CN" altLang="en-US" sz="1600" dirty="0">
                <a:solidFill>
                  <a:srgbClr val="000000"/>
                </a:solidFill>
                <a:latin typeface="Arial" panose="020B0604020202020204" pitchFamily="34" charset="0"/>
              </a:rPr>
              <a:t>年版）</a:t>
            </a:r>
            <a:r>
              <a:rPr lang="en-US" altLang="zh-CN" sz="1600" dirty="0">
                <a:solidFill>
                  <a:srgbClr val="000000"/>
                </a:solidFill>
                <a:latin typeface="Arial" panose="020B0604020202020204" pitchFamily="34" charset="0"/>
              </a:rPr>
              <a:t>》</a:t>
            </a:r>
            <a:r>
              <a:rPr lang="zh-CN" altLang="en-US" sz="1600" dirty="0">
                <a:solidFill>
                  <a:srgbClr val="000000"/>
                </a:solidFill>
                <a:latin typeface="Arial" panose="020B0604020202020204" pitchFamily="34" charset="0"/>
              </a:rPr>
              <a:t>，较</a:t>
            </a:r>
            <a:r>
              <a:rPr lang="en-US" altLang="zh-CN" sz="1600" dirty="0">
                <a:solidFill>
                  <a:srgbClr val="000000"/>
                </a:solidFill>
                <a:latin typeface="Arial" panose="020B0604020202020204" pitchFamily="34" charset="0"/>
              </a:rPr>
              <a:t>2015</a:t>
            </a:r>
            <a:r>
              <a:rPr lang="zh-CN" altLang="en-US" sz="1600" dirty="0">
                <a:solidFill>
                  <a:srgbClr val="000000"/>
                </a:solidFill>
                <a:latin typeface="Arial" panose="020B0604020202020204" pitchFamily="34" charset="0"/>
              </a:rPr>
              <a:t>版</a:t>
            </a:r>
            <a:r>
              <a:rPr lang="zh-CN" altLang="en-US" sz="1600" b="1" dirty="0">
                <a:solidFill>
                  <a:srgbClr val="C00000"/>
                </a:solidFill>
                <a:latin typeface="Arial" panose="020B0604020202020204" pitchFamily="34" charset="0"/>
              </a:rPr>
              <a:t>增加了</a:t>
            </a:r>
            <a:r>
              <a:rPr lang="en-US" altLang="zh-CN" sz="1600" b="1" dirty="0">
                <a:solidFill>
                  <a:srgbClr val="C00000"/>
                </a:solidFill>
                <a:latin typeface="Arial" panose="020B0604020202020204" pitchFamily="34" charset="0"/>
              </a:rPr>
              <a:t>2</a:t>
            </a:r>
            <a:r>
              <a:rPr lang="zh-CN" altLang="en-US" sz="1600" b="1" dirty="0">
                <a:solidFill>
                  <a:srgbClr val="C00000"/>
                </a:solidFill>
                <a:latin typeface="Arial" panose="020B0604020202020204" pitchFamily="34" charset="0"/>
              </a:rPr>
              <a:t>个密码职业</a:t>
            </a:r>
            <a:r>
              <a:rPr lang="zh-CN" altLang="en-US" sz="1600" dirty="0">
                <a:solidFill>
                  <a:srgbClr val="000000"/>
                </a:solidFill>
                <a:latin typeface="Arial" panose="020B0604020202020204" pitchFamily="34" charset="0"/>
              </a:rPr>
              <a:t>，即</a:t>
            </a:r>
            <a:r>
              <a:rPr lang="en-US" altLang="zh-CN" sz="1600" dirty="0">
                <a:solidFill>
                  <a:srgbClr val="000000"/>
                </a:solidFill>
                <a:latin typeface="Arial" panose="020B0604020202020204" pitchFamily="34" charset="0"/>
              </a:rPr>
              <a:t>2021</a:t>
            </a:r>
            <a:r>
              <a:rPr lang="zh-CN" altLang="en-US" sz="1600" dirty="0">
                <a:solidFill>
                  <a:srgbClr val="000000"/>
                </a:solidFill>
                <a:latin typeface="Arial" panose="020B0604020202020204" pitchFamily="34" charset="0"/>
              </a:rPr>
              <a:t>年发布的</a:t>
            </a:r>
            <a:r>
              <a:rPr lang="zh-CN" altLang="en-US" sz="1600" b="1" dirty="0">
                <a:solidFill>
                  <a:srgbClr val="C00000"/>
                </a:solidFill>
                <a:latin typeface="Arial" panose="020B0604020202020204" pitchFamily="34" charset="0"/>
              </a:rPr>
              <a:t>密码技术应用员</a:t>
            </a:r>
            <a:r>
              <a:rPr lang="zh-CN" altLang="en-US" sz="1600" dirty="0">
                <a:solidFill>
                  <a:srgbClr val="000000"/>
                </a:solidFill>
                <a:latin typeface="Arial" panose="020B0604020202020204" pitchFamily="34" charset="0"/>
              </a:rPr>
              <a:t>（职业编码</a:t>
            </a:r>
            <a:r>
              <a:rPr lang="en-US" altLang="zh-CN" sz="1600" dirty="0">
                <a:solidFill>
                  <a:srgbClr val="000000"/>
                </a:solidFill>
                <a:latin typeface="Arial" panose="020B0604020202020204" pitchFamily="34" charset="0"/>
              </a:rPr>
              <a:t>4-04-04-06</a:t>
            </a:r>
            <a:r>
              <a:rPr lang="zh-CN" altLang="en-US" sz="1600" dirty="0">
                <a:solidFill>
                  <a:srgbClr val="000000"/>
                </a:solidFill>
                <a:latin typeface="Arial" panose="020B0604020202020204" pitchFamily="34" charset="0"/>
              </a:rPr>
              <a:t>），以及此次增设的</a:t>
            </a:r>
            <a:r>
              <a:rPr lang="zh-CN" altLang="en-US" sz="1600" b="1" dirty="0">
                <a:solidFill>
                  <a:srgbClr val="C00000"/>
                </a:solidFill>
                <a:latin typeface="Arial" panose="020B0604020202020204" pitchFamily="34" charset="0"/>
              </a:rPr>
              <a:t>密码工程技术人员</a:t>
            </a:r>
            <a:r>
              <a:rPr lang="zh-CN" altLang="en-US" sz="1600" dirty="0">
                <a:solidFill>
                  <a:srgbClr val="000000"/>
                </a:solidFill>
                <a:latin typeface="Arial" panose="020B0604020202020204" pitchFamily="34" charset="0"/>
              </a:rPr>
              <a:t>（职业编码</a:t>
            </a:r>
            <a:r>
              <a:rPr lang="en-US" altLang="zh-CN" sz="1600" dirty="0">
                <a:solidFill>
                  <a:srgbClr val="000000"/>
                </a:solidFill>
                <a:latin typeface="Arial" panose="020B0604020202020204" pitchFamily="34" charset="0"/>
              </a:rPr>
              <a:t>2-02-38-13</a:t>
            </a:r>
            <a:r>
              <a:rPr lang="zh-CN" altLang="en-US" sz="1600" dirty="0">
                <a:solidFill>
                  <a:srgbClr val="000000"/>
                </a:solidFill>
                <a:latin typeface="Arial" panose="020B0604020202020204" pitchFamily="34" charset="0"/>
              </a:rPr>
              <a:t>），均被标注为数字职业。</a:t>
            </a:r>
            <a:r>
              <a:rPr lang="zh-CN" altLang="en-US" sz="1600" b="1" dirty="0">
                <a:solidFill>
                  <a:srgbClr val="C00000"/>
                </a:solidFill>
                <a:latin typeface="Arial" panose="020B0604020202020204" pitchFamily="34" charset="0"/>
              </a:rPr>
              <a:t>密码技术应用员定义</a:t>
            </a:r>
            <a:r>
              <a:rPr lang="zh-CN" altLang="en-US" sz="1600" dirty="0">
                <a:solidFill>
                  <a:srgbClr val="000000"/>
                </a:solidFill>
                <a:latin typeface="Arial" panose="020B0604020202020204" pitchFamily="34" charset="0"/>
              </a:rPr>
              <a:t>为从事信息系统安全密码保障的架构设计、系统集成、检测评估、运维管理、密码咨询等相关应用技术服务的人员。</a:t>
            </a:r>
            <a:r>
              <a:rPr lang="zh-CN" altLang="en-US" sz="1600" b="1" dirty="0">
                <a:solidFill>
                  <a:srgbClr val="C00000"/>
                </a:solidFill>
                <a:latin typeface="Arial" panose="020B0604020202020204" pitchFamily="34" charset="0"/>
              </a:rPr>
              <a:t>密码工程技术人员定义</a:t>
            </a:r>
            <a:r>
              <a:rPr lang="zh-CN" altLang="en-US" sz="1600" dirty="0">
                <a:solidFill>
                  <a:srgbClr val="000000"/>
                </a:solidFill>
                <a:latin typeface="Arial" panose="020B0604020202020204" pitchFamily="34" charset="0"/>
              </a:rPr>
              <a:t>为从事密码算法与协议实现、设备和系统研制、产品检测与认证、服务系统设计建设、标准编制、密码管理、专业技术培训咨询的工程技术人员</a:t>
            </a:r>
          </a:p>
        </p:txBody>
      </p:sp>
    </p:spTree>
    <p:extLst>
      <p:ext uri="{BB962C8B-B14F-4D97-AF65-F5344CB8AC3E}">
        <p14:creationId xmlns:p14="http://schemas.microsoft.com/office/powerpoint/2010/main" val="2828983666"/>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sp>
        <p:nvSpPr>
          <p:cNvPr id="8" name="矩形 7"/>
          <p:cNvSpPr/>
          <p:nvPr/>
        </p:nvSpPr>
        <p:spPr>
          <a:xfrm>
            <a:off x="4211349" y="966400"/>
            <a:ext cx="7338786"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9" name="标题 1"/>
          <p:cNvSpPr txBox="1"/>
          <p:nvPr/>
        </p:nvSpPr>
        <p:spPr>
          <a:xfrm>
            <a:off x="4702627" y="1464668"/>
            <a:ext cx="6428799"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300" normalizeH="0" baseline="0" noProof="0" dirty="0">
                <a:ln>
                  <a:noFill/>
                </a:ln>
                <a:solidFill>
                  <a:srgbClr val="006C39"/>
                </a:solidFill>
                <a:effectLst/>
                <a:uLnTx/>
                <a:uFillTx/>
                <a:latin typeface="Arial Black" panose="020B0A04020102020204"/>
                <a:ea typeface="微软雅黑" panose="020B0503020204020204" pitchFamily="34" charset="-122"/>
                <a:cs typeface="+mj-cs"/>
              </a:rPr>
              <a:t>作业</a:t>
            </a:r>
          </a:p>
        </p:txBody>
      </p:sp>
      <p:sp>
        <p:nvSpPr>
          <p:cNvPr id="10" name="文本框"/>
          <p:cNvSpPr txBox="1"/>
          <p:nvPr/>
        </p:nvSpPr>
        <p:spPr>
          <a:xfrm>
            <a:off x="4702628" y="2415254"/>
            <a:ext cx="6299201" cy="1158715"/>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latin typeface="Arial" panose="020B0604020202020204"/>
                <a:ea typeface="微软雅黑" panose="020B0503020204020204" pitchFamily="34" charset="-122"/>
              </a:rPr>
              <a:t>据你所知，银行卡和公交卡的余额分别存在什么地方？这两种产品的安全性哪个更高，为什么？</a:t>
            </a:r>
          </a:p>
          <a:p>
            <a:pPr algn="just" eaLnBrk="1" fontAlgn="auto" hangingPunct="1">
              <a:lnSpc>
                <a:spcPct val="130000"/>
              </a:lnSpc>
              <a:spcBef>
                <a:spcPts val="0"/>
              </a:spcBef>
              <a:spcAft>
                <a:spcPts val="0"/>
              </a:spcAft>
            </a:pPr>
            <a:endParaRPr lang="zh-CN" altLang="en-US" sz="2000" spc="300" dirty="0">
              <a:latin typeface="Arial" panose="020B0604020202020204"/>
              <a:ea typeface="微软雅黑" panose="020B0503020204020204" pitchFamily="34" charset="-122"/>
            </a:endParaRPr>
          </a:p>
        </p:txBody>
      </p:sp>
      <p:pic>
        <p:nvPicPr>
          <p:cNvPr id="2" name="图片 1">
            <a:extLst>
              <a:ext uri="{FF2B5EF4-FFF2-40B4-BE49-F238E27FC236}">
                <a16:creationId xmlns:a16="http://schemas.microsoft.com/office/drawing/2014/main" id="{D2C26C14-499D-ADDF-E0D7-30F64110F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829" y="3709192"/>
            <a:ext cx="2299226" cy="146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193A773D-DD07-71CE-34F7-E9E478CF6C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899" y="3678472"/>
            <a:ext cx="235902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737173"/>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推荐影片</a:t>
            </a:r>
          </a:p>
        </p:txBody>
      </p:sp>
      <p:pic>
        <p:nvPicPr>
          <p:cNvPr id="3" name="Picture 2">
            <a:extLst>
              <a:ext uri="{FF2B5EF4-FFF2-40B4-BE49-F238E27FC236}">
                <a16:creationId xmlns:a16="http://schemas.microsoft.com/office/drawing/2014/main" id="{864C4046-6C3F-1428-59DB-81E236319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539" y="3258684"/>
            <a:ext cx="508635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5" descr="C:\Users\w\Desktop\北理PPT\页面提取自－安全态势感知方案A版-v6.2－公开版PDF(1)-2_页面_02.png">
            <a:extLst>
              <a:ext uri="{FF2B5EF4-FFF2-40B4-BE49-F238E27FC236}">
                <a16:creationId xmlns:a16="http://schemas.microsoft.com/office/drawing/2014/main" id="{1B17C4AC-2B30-5C6F-8E32-FC14C961F4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3113" y="1070656"/>
            <a:ext cx="508635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66A97A55-5207-EA60-F77E-8F8F7DA9E5CE}"/>
              </a:ext>
            </a:extLst>
          </p:cNvPr>
          <p:cNvSpPr txBox="1"/>
          <p:nvPr/>
        </p:nvSpPr>
        <p:spPr>
          <a:xfrm>
            <a:off x="714172" y="1070656"/>
            <a:ext cx="4793999" cy="1892826"/>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en-US" altLang="zh-CN" dirty="0">
                <a:latin typeface="+mn-ea"/>
                <a:ea typeface="+mn-ea"/>
              </a:rPr>
              <a:t>《</a:t>
            </a:r>
            <a:r>
              <a:rPr lang="zh-CN" altLang="en-US" dirty="0">
                <a:latin typeface="+mn-ea"/>
                <a:ea typeface="+mn-ea"/>
              </a:rPr>
              <a:t>模仿游戏</a:t>
            </a:r>
            <a:r>
              <a:rPr lang="en-US" altLang="zh-CN" dirty="0">
                <a:latin typeface="+mn-ea"/>
                <a:ea typeface="+mn-ea"/>
              </a:rPr>
              <a:t>》</a:t>
            </a:r>
          </a:p>
          <a:p>
            <a:pPr marL="800100" lvl="1" indent="-342900" algn="just" eaLnBrk="1">
              <a:spcBef>
                <a:spcPts val="600"/>
              </a:spcBef>
              <a:spcAft>
                <a:spcPts val="1200"/>
              </a:spcAft>
              <a:buClr>
                <a:schemeClr val="tx2"/>
              </a:buClr>
              <a:buFont typeface="Wingdings" panose="05000000000000000000" pitchFamily="2" charset="2"/>
              <a:buChar char="n"/>
            </a:pPr>
            <a:r>
              <a:rPr lang="en-US" altLang="zh-CN" dirty="0">
                <a:latin typeface="+mn-ea"/>
                <a:ea typeface="+mn-ea"/>
              </a:rPr>
              <a:t>2015</a:t>
            </a:r>
            <a:r>
              <a:rPr lang="zh-CN" altLang="en-US" dirty="0">
                <a:latin typeface="+mn-ea"/>
                <a:ea typeface="+mn-ea"/>
              </a:rPr>
              <a:t>年上映</a:t>
            </a:r>
          </a:p>
          <a:p>
            <a:pPr marL="800100" lvl="1" indent="-342900" algn="just" eaLnBrk="1">
              <a:spcBef>
                <a:spcPts val="600"/>
              </a:spcBef>
              <a:spcAft>
                <a:spcPts val="1200"/>
              </a:spcAft>
              <a:buClr>
                <a:schemeClr val="tx2"/>
              </a:buClr>
              <a:buFont typeface="Wingdings" panose="05000000000000000000" pitchFamily="2" charset="2"/>
              <a:buChar char="n"/>
            </a:pPr>
            <a:r>
              <a:rPr lang="en-US" altLang="zh-CN" dirty="0">
                <a:latin typeface="+mn-ea"/>
                <a:ea typeface="+mn-ea"/>
              </a:rPr>
              <a:t>7</a:t>
            </a:r>
            <a:r>
              <a:rPr lang="zh-CN" altLang="en-US" dirty="0">
                <a:latin typeface="+mn-ea"/>
                <a:ea typeface="+mn-ea"/>
              </a:rPr>
              <a:t>项奥斯卡提名奖</a:t>
            </a:r>
          </a:p>
          <a:p>
            <a:pPr marL="800100" lvl="1"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奥斯卡最佳改编剧本奖</a:t>
            </a:r>
          </a:p>
        </p:txBody>
      </p:sp>
      <p:sp>
        <p:nvSpPr>
          <p:cNvPr id="11" name="文本框 10">
            <a:extLst>
              <a:ext uri="{FF2B5EF4-FFF2-40B4-BE49-F238E27FC236}">
                <a16:creationId xmlns:a16="http://schemas.microsoft.com/office/drawing/2014/main" id="{8F53653E-4436-0D81-B849-33933017546B}"/>
              </a:ext>
            </a:extLst>
          </p:cNvPr>
          <p:cNvSpPr txBox="1"/>
          <p:nvPr/>
        </p:nvSpPr>
        <p:spPr>
          <a:xfrm>
            <a:off x="6440385" y="4181686"/>
            <a:ext cx="4793999" cy="1985159"/>
          </a:xfrm>
          <a:prstGeom prst="rect">
            <a:avLst/>
          </a:prstGeom>
          <a:noFill/>
        </p:spPr>
        <p:txBody>
          <a:bodyPr wrap="square" rtlCol="0">
            <a:spAutoFit/>
          </a:bodyPr>
          <a:lstStyle/>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影片改编自安德鲁</a:t>
            </a:r>
            <a:r>
              <a:rPr lang="en-US" altLang="zh-CN" dirty="0">
                <a:latin typeface="+mn-ea"/>
                <a:ea typeface="+mn-ea"/>
              </a:rPr>
              <a:t>·</a:t>
            </a:r>
            <a:r>
              <a:rPr lang="zh-CN" altLang="en-US" dirty="0">
                <a:latin typeface="+mn-ea"/>
                <a:ea typeface="+mn-ea"/>
              </a:rPr>
              <a:t>霍奇斯编著的传记</a:t>
            </a:r>
            <a:r>
              <a:rPr lang="en-US" altLang="zh-CN" dirty="0">
                <a:latin typeface="+mn-ea"/>
                <a:ea typeface="+mn-ea"/>
              </a:rPr>
              <a:t>《</a:t>
            </a:r>
            <a:r>
              <a:rPr lang="zh-CN" altLang="en-US" dirty="0">
                <a:latin typeface="+mn-ea"/>
                <a:ea typeface="+mn-ea"/>
              </a:rPr>
              <a:t>艾伦</a:t>
            </a:r>
            <a:r>
              <a:rPr lang="en-US" altLang="zh-CN" dirty="0">
                <a:latin typeface="+mn-ea"/>
                <a:ea typeface="+mn-ea"/>
              </a:rPr>
              <a:t>·</a:t>
            </a:r>
            <a:r>
              <a:rPr lang="zh-CN" altLang="en-US" dirty="0">
                <a:latin typeface="+mn-ea"/>
                <a:ea typeface="+mn-ea"/>
              </a:rPr>
              <a:t>图灵传</a:t>
            </a:r>
            <a:r>
              <a:rPr lang="en-US" altLang="zh-CN" dirty="0">
                <a:latin typeface="+mn-ea"/>
                <a:ea typeface="+mn-ea"/>
              </a:rPr>
              <a:t>》</a:t>
            </a:r>
            <a:r>
              <a:rPr lang="zh-CN" altLang="en-US" dirty="0">
                <a:latin typeface="+mn-ea"/>
                <a:ea typeface="+mn-ea"/>
              </a:rPr>
              <a:t>，讲述了“计算机科学之父”艾伦</a:t>
            </a:r>
            <a:r>
              <a:rPr lang="en-US" altLang="zh-CN" dirty="0">
                <a:latin typeface="+mn-ea"/>
                <a:ea typeface="+mn-ea"/>
              </a:rPr>
              <a:t>·</a:t>
            </a:r>
            <a:r>
              <a:rPr lang="zh-CN" altLang="en-US" dirty="0">
                <a:latin typeface="+mn-ea"/>
                <a:ea typeface="+mn-ea"/>
              </a:rPr>
              <a:t>图灵的传奇人生</a:t>
            </a:r>
            <a:endParaRPr lang="en-US" altLang="zh-CN" dirty="0">
              <a:latin typeface="+mn-ea"/>
              <a:ea typeface="+mn-ea"/>
            </a:endParaRPr>
          </a:p>
          <a:p>
            <a:pPr marL="342900" indent="-342900" algn="just" eaLnBrk="1">
              <a:spcBef>
                <a:spcPts val="600"/>
              </a:spcBef>
              <a:spcAft>
                <a:spcPts val="1200"/>
              </a:spcAft>
              <a:buClr>
                <a:schemeClr val="tx2"/>
              </a:buClr>
              <a:buFont typeface="Wingdings" panose="05000000000000000000" pitchFamily="2" charset="2"/>
              <a:buChar char="n"/>
            </a:pPr>
            <a:r>
              <a:rPr lang="zh-CN" altLang="en-US" dirty="0">
                <a:latin typeface="+mn-ea"/>
                <a:ea typeface="+mn-ea"/>
              </a:rPr>
              <a:t>故事主要聚焦于图灵协助盟军破译德国密码系统“英格玛”，从而扭转二战战局的经历</a:t>
            </a:r>
          </a:p>
        </p:txBody>
      </p:sp>
    </p:spTree>
    <p:extLst>
      <p:ext uri="{BB962C8B-B14F-4D97-AF65-F5344CB8AC3E}">
        <p14:creationId xmlns:p14="http://schemas.microsoft.com/office/powerpoint/2010/main" val="262233104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教师介绍</a:t>
            </a:r>
          </a:p>
        </p:txBody>
      </p:sp>
      <p:sp>
        <p:nvSpPr>
          <p:cNvPr id="7" name="矩形 6"/>
          <p:cNvSpPr/>
          <p:nvPr/>
        </p:nvSpPr>
        <p:spPr>
          <a:xfrm>
            <a:off x="1169391" y="1349766"/>
            <a:ext cx="2814360" cy="4221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400" y="2622358"/>
            <a:ext cx="10858499" cy="33212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559336" y="1688911"/>
            <a:ext cx="5672854" cy="769441"/>
          </a:xfrm>
          <a:prstGeom prst="rect">
            <a:avLst/>
          </a:prstGeom>
          <a:noFill/>
        </p:spPr>
        <p:txBody>
          <a:bodyPr wrap="square" rtlCol="0">
            <a:spAutoFit/>
          </a:bodyPr>
          <a:lstStyle/>
          <a:p>
            <a:r>
              <a:rPr lang="zh-CN" altLang="en-US" sz="4400" b="1" spc="300" dirty="0">
                <a:solidFill>
                  <a:schemeClr val="accent4"/>
                </a:solidFill>
                <a:latin typeface="+mj-ea"/>
                <a:ea typeface="+mj-ea"/>
              </a:rPr>
              <a:t>王安</a:t>
            </a:r>
            <a:r>
              <a:rPr lang="zh-CN" altLang="en-US" b="1" spc="300" dirty="0">
                <a:solidFill>
                  <a:schemeClr val="accent4"/>
                </a:solidFill>
                <a:latin typeface="+mj-ea"/>
                <a:ea typeface="+mj-ea"/>
              </a:rPr>
              <a:t> </a:t>
            </a:r>
            <a:r>
              <a:rPr lang="zh-CN" altLang="en-US" sz="2400" spc="300" dirty="0">
                <a:solidFill>
                  <a:schemeClr val="accent4"/>
                </a:solidFill>
                <a:latin typeface="+mn-ea"/>
              </a:rPr>
              <a:t>研究员 博士生导师</a:t>
            </a:r>
            <a:endParaRPr lang="zh-CN" altLang="en-US" sz="3200" spc="300" dirty="0">
              <a:solidFill>
                <a:schemeClr val="accent4"/>
              </a:solidFill>
              <a:latin typeface="+mn-ea"/>
            </a:endParaRPr>
          </a:p>
        </p:txBody>
      </p:sp>
      <p:sp>
        <p:nvSpPr>
          <p:cNvPr id="12" name="文本框 11"/>
          <p:cNvSpPr txBox="1"/>
          <p:nvPr/>
        </p:nvSpPr>
        <p:spPr>
          <a:xfrm>
            <a:off x="4294177" y="2869267"/>
            <a:ext cx="7083572" cy="2845010"/>
          </a:xfrm>
          <a:prstGeom prst="rect">
            <a:avLst/>
          </a:prstGeom>
          <a:noFill/>
        </p:spPr>
        <p:txBody>
          <a:bodyPr wrap="square" lIns="0" tIns="0" rIns="0" bIns="0" rtlCol="0">
            <a:spAutoFit/>
          </a:bodyPr>
          <a:lstStyle/>
          <a:p>
            <a:pPr marL="358775" indent="-358775">
              <a:lnSpc>
                <a:spcPct val="130000"/>
              </a:lnSpc>
              <a:buClr>
                <a:schemeClr val="accent1"/>
              </a:buClr>
              <a:buFont typeface="Wingdings" panose="05000000000000000000" pitchFamily="2" charset="2"/>
              <a:buChar char="p"/>
            </a:pPr>
            <a:r>
              <a:rPr lang="zh-CN" altLang="en-US" dirty="0">
                <a:solidFill>
                  <a:schemeClr val="tx1">
                    <a:lumMod val="85000"/>
                    <a:lumOff val="15000"/>
                  </a:schemeClr>
                </a:solidFill>
              </a:rPr>
              <a:t>中国密码学会密码芯片专委会、密码测评专委会、物联网密码专委会委员，国家商用密码安全性审查专家组成员，</a:t>
            </a:r>
            <a:r>
              <a:rPr lang="en-US" altLang="zh-CN" dirty="0">
                <a:solidFill>
                  <a:schemeClr val="tx1">
                    <a:lumMod val="85000"/>
                    <a:lumOff val="15000"/>
                  </a:schemeClr>
                </a:solidFill>
              </a:rPr>
              <a:t>《</a:t>
            </a:r>
            <a:r>
              <a:rPr lang="zh-CN" altLang="en-US" dirty="0">
                <a:solidFill>
                  <a:schemeClr val="tx1">
                    <a:lumMod val="85000"/>
                    <a:lumOff val="15000"/>
                  </a:schemeClr>
                </a:solidFill>
              </a:rPr>
              <a:t>密码学报</a:t>
            </a:r>
            <a:r>
              <a:rPr lang="en-US" altLang="zh-CN" dirty="0">
                <a:solidFill>
                  <a:schemeClr val="tx1">
                    <a:lumMod val="85000"/>
                    <a:lumOff val="15000"/>
                  </a:schemeClr>
                </a:solidFill>
              </a:rPr>
              <a:t>》</a:t>
            </a:r>
            <a:r>
              <a:rPr lang="zh-CN" altLang="en-US" dirty="0">
                <a:solidFill>
                  <a:schemeClr val="tx1">
                    <a:lumMod val="85000"/>
                    <a:lumOff val="15000"/>
                  </a:schemeClr>
                </a:solidFill>
              </a:rPr>
              <a:t>编委</a:t>
            </a:r>
            <a:endParaRPr lang="en-US" altLang="zh-CN" dirty="0">
              <a:solidFill>
                <a:schemeClr val="tx1">
                  <a:lumMod val="85000"/>
                  <a:lumOff val="15000"/>
                </a:schemeClr>
              </a:solidFill>
            </a:endParaRPr>
          </a:p>
          <a:p>
            <a:pPr marL="358775" indent="-358775">
              <a:lnSpc>
                <a:spcPct val="130000"/>
              </a:lnSpc>
              <a:buClr>
                <a:schemeClr val="accent1"/>
              </a:buClr>
              <a:buFont typeface="Wingdings" panose="05000000000000000000" pitchFamily="2" charset="2"/>
              <a:buChar char="p"/>
            </a:pPr>
            <a:r>
              <a:rPr lang="en-US" altLang="zh-CN" dirty="0">
                <a:solidFill>
                  <a:schemeClr val="tx1">
                    <a:lumMod val="85000"/>
                    <a:lumOff val="15000"/>
                  </a:schemeClr>
                </a:solidFill>
              </a:rPr>
              <a:t>2011</a:t>
            </a:r>
            <a:r>
              <a:rPr lang="zh-CN" altLang="en-US" dirty="0">
                <a:solidFill>
                  <a:schemeClr val="tx1">
                    <a:lumMod val="85000"/>
                    <a:lumOff val="15000"/>
                  </a:schemeClr>
                </a:solidFill>
              </a:rPr>
              <a:t>年博士毕业于山东大学数学院信息安全专业，随后进入清华大学从事两站博士后研究，</a:t>
            </a:r>
            <a:r>
              <a:rPr lang="en-US" altLang="zh-CN" dirty="0">
                <a:solidFill>
                  <a:schemeClr val="tx1">
                    <a:lumMod val="85000"/>
                    <a:lumOff val="15000"/>
                  </a:schemeClr>
                </a:solidFill>
              </a:rPr>
              <a:t>2015</a:t>
            </a:r>
            <a:r>
              <a:rPr lang="zh-CN" altLang="en-US" dirty="0">
                <a:solidFill>
                  <a:schemeClr val="tx1">
                    <a:lumMod val="85000"/>
                    <a:lumOff val="15000"/>
                  </a:schemeClr>
                </a:solidFill>
              </a:rPr>
              <a:t>年进入北京理工大学任教</a:t>
            </a:r>
            <a:endParaRPr lang="en-US" altLang="zh-CN" dirty="0">
              <a:solidFill>
                <a:schemeClr val="tx1">
                  <a:lumMod val="85000"/>
                  <a:lumOff val="15000"/>
                </a:schemeClr>
              </a:solidFill>
            </a:endParaRPr>
          </a:p>
          <a:p>
            <a:pPr marL="358775" indent="-358775">
              <a:lnSpc>
                <a:spcPct val="130000"/>
              </a:lnSpc>
              <a:buClr>
                <a:schemeClr val="accent1"/>
              </a:buClr>
              <a:buFont typeface="Wingdings" panose="05000000000000000000" pitchFamily="2" charset="2"/>
              <a:buChar char="p"/>
            </a:pPr>
            <a:r>
              <a:rPr lang="zh-CN" altLang="en-US" dirty="0">
                <a:solidFill>
                  <a:schemeClr val="tx1">
                    <a:lumMod val="85000"/>
                    <a:lumOff val="15000"/>
                  </a:schemeClr>
                </a:solidFill>
              </a:rPr>
              <a:t>主持国家自然科学基金等</a:t>
            </a:r>
            <a:r>
              <a:rPr lang="en-US" altLang="zh-CN" dirty="0">
                <a:solidFill>
                  <a:schemeClr val="tx1">
                    <a:lumMod val="85000"/>
                    <a:lumOff val="15000"/>
                  </a:schemeClr>
                </a:solidFill>
              </a:rPr>
              <a:t>10</a:t>
            </a:r>
            <a:r>
              <a:rPr lang="zh-CN" altLang="en-US" dirty="0">
                <a:solidFill>
                  <a:schemeClr val="tx1">
                    <a:lumMod val="85000"/>
                    <a:lumOff val="15000"/>
                  </a:schemeClr>
                </a:solidFill>
              </a:rPr>
              <a:t>项国家级或省部级科研项目，发表学术论文</a:t>
            </a:r>
            <a:r>
              <a:rPr lang="en-US" altLang="zh-CN" dirty="0">
                <a:solidFill>
                  <a:schemeClr val="tx1">
                    <a:lumMod val="85000"/>
                    <a:lumOff val="15000"/>
                  </a:schemeClr>
                </a:solidFill>
              </a:rPr>
              <a:t>80</a:t>
            </a:r>
            <a:r>
              <a:rPr lang="zh-CN" altLang="en-US" dirty="0">
                <a:solidFill>
                  <a:schemeClr val="tx1">
                    <a:lumMod val="85000"/>
                    <a:lumOff val="15000"/>
                  </a:schemeClr>
                </a:solidFill>
              </a:rPr>
              <a:t>余篇</a:t>
            </a:r>
            <a:endParaRPr lang="en-US" altLang="zh-CN" dirty="0">
              <a:solidFill>
                <a:schemeClr val="tx1">
                  <a:lumMod val="85000"/>
                  <a:lumOff val="15000"/>
                </a:schemeClr>
              </a:solidFill>
            </a:endParaRPr>
          </a:p>
          <a:p>
            <a:pPr marL="358775" indent="-358775">
              <a:lnSpc>
                <a:spcPct val="130000"/>
              </a:lnSpc>
              <a:buClr>
                <a:schemeClr val="accent1"/>
              </a:buClr>
              <a:buFont typeface="Wingdings" panose="05000000000000000000" pitchFamily="2" charset="2"/>
              <a:buChar char="p"/>
            </a:pPr>
            <a:r>
              <a:rPr lang="zh-CN" altLang="en-US" dirty="0">
                <a:solidFill>
                  <a:schemeClr val="tx1">
                    <a:lumMod val="85000"/>
                    <a:lumOff val="15000"/>
                  </a:schemeClr>
                </a:solidFill>
              </a:rPr>
              <a:t>获党政密码科学技术进步奖、</a:t>
            </a:r>
            <a:r>
              <a:rPr lang="en-US" altLang="zh-CN" dirty="0" err="1">
                <a:solidFill>
                  <a:schemeClr val="tx1">
                    <a:lumMod val="85000"/>
                    <a:lumOff val="15000"/>
                  </a:schemeClr>
                </a:solidFill>
              </a:rPr>
              <a:t>ChinaCrypt</a:t>
            </a:r>
            <a:r>
              <a:rPr lang="en-US" altLang="zh-CN" dirty="0">
                <a:solidFill>
                  <a:schemeClr val="tx1">
                    <a:lumMod val="85000"/>
                    <a:lumOff val="15000"/>
                  </a:schemeClr>
                </a:solidFill>
              </a:rPr>
              <a:t> 2015/</a:t>
            </a:r>
            <a:r>
              <a:rPr lang="en-US" altLang="zh-CN" dirty="0" err="1">
                <a:solidFill>
                  <a:schemeClr val="tx1">
                    <a:lumMod val="85000"/>
                    <a:lumOff val="15000"/>
                  </a:schemeClr>
                </a:solidFill>
              </a:rPr>
              <a:t>AsiaJCIS</a:t>
            </a:r>
            <a:r>
              <a:rPr lang="en-US" altLang="zh-CN" dirty="0">
                <a:solidFill>
                  <a:schemeClr val="tx1">
                    <a:lumMod val="85000"/>
                    <a:lumOff val="15000"/>
                  </a:schemeClr>
                </a:solidFill>
              </a:rPr>
              <a:t> 2018</a:t>
            </a:r>
            <a:r>
              <a:rPr lang="zh-CN" altLang="en-US" dirty="0">
                <a:solidFill>
                  <a:schemeClr val="tx1">
                    <a:lumMod val="85000"/>
                    <a:lumOff val="15000"/>
                  </a:schemeClr>
                </a:solidFill>
              </a:rPr>
              <a:t>等会议最佳论文奖、中国博士后科学基金特等和一等资助</a:t>
            </a:r>
            <a:endParaRPr lang="en-US" altLang="zh-CN" dirty="0">
              <a:solidFill>
                <a:schemeClr val="tx1">
                  <a:lumMod val="85000"/>
                  <a:lumOff val="15000"/>
                </a:schemeClr>
              </a:solidFill>
            </a:endParaRPr>
          </a:p>
        </p:txBody>
      </p:sp>
      <p:pic>
        <p:nvPicPr>
          <p:cNvPr id="18" name="图片 17">
            <a:extLst>
              <a:ext uri="{FF2B5EF4-FFF2-40B4-BE49-F238E27FC236}">
                <a16:creationId xmlns:a16="http://schemas.microsoft.com/office/drawing/2014/main" id="{5054D96A-78B6-45EF-5DBD-E218088CF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09" y="1259522"/>
            <a:ext cx="2814359" cy="4221540"/>
          </a:xfrm>
          <a:prstGeom prst="rect">
            <a:avLst/>
          </a:prstGeom>
        </p:spPr>
      </p:pic>
      <p:pic>
        <p:nvPicPr>
          <p:cNvPr id="4" name="Picture 2" descr="E:\My Documents\照片\00我\王安的二维码.png">
            <a:extLst>
              <a:ext uri="{FF2B5EF4-FFF2-40B4-BE49-F238E27FC236}">
                <a16:creationId xmlns:a16="http://schemas.microsoft.com/office/drawing/2014/main" id="{98E33741-B4C7-5BAB-029C-9747342ABD1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85" t="21825" r="8228" b="13287"/>
          <a:stretch/>
        </p:blipFill>
        <p:spPr bwMode="auto">
          <a:xfrm>
            <a:off x="10092016" y="965591"/>
            <a:ext cx="1431517" cy="144663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9FA3307-2AFF-3A99-457C-A49DBBC5C6AF}"/>
              </a:ext>
            </a:extLst>
          </p:cNvPr>
          <p:cNvSpPr txBox="1"/>
          <p:nvPr/>
        </p:nvSpPr>
        <p:spPr>
          <a:xfrm>
            <a:off x="3065979" y="6336784"/>
            <a:ext cx="8118000" cy="369332"/>
          </a:xfrm>
          <a:prstGeom prst="rect">
            <a:avLst/>
          </a:prstGeom>
          <a:no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邮箱：</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wanganl@bit.edu.cn</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，地址：中关村校区中心教学楼</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502</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室</a:t>
            </a:r>
          </a:p>
        </p:txBody>
      </p:sp>
    </p:spTree>
    <p:extLst>
      <p:ext uri="{BB962C8B-B14F-4D97-AF65-F5344CB8AC3E}">
        <p14:creationId xmlns:p14="http://schemas.microsoft.com/office/powerpoint/2010/main" val="714515140"/>
      </p:ext>
    </p:extLst>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979596"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北京理工大学网络空间安全学院</a:t>
            </a:r>
          </a:p>
        </p:txBody>
      </p:sp>
      <p:sp>
        <p:nvSpPr>
          <p:cNvPr id="22" name="文本框 21"/>
          <p:cNvSpPr txBox="1"/>
          <p:nvPr/>
        </p:nvSpPr>
        <p:spPr>
          <a:xfrm>
            <a:off x="7608346" y="5112604"/>
            <a:ext cx="3714570" cy="304250"/>
          </a:xfrm>
          <a:prstGeom prst="rect">
            <a:avLst/>
          </a:prstGeom>
          <a:noFill/>
        </p:spPr>
        <p:txBody>
          <a:bodyPr wrap="square" lIns="0" tIns="0" rIns="0" bIns="0" rtlCol="0">
            <a:spAutoFit/>
          </a:bodyPr>
          <a:lstStyle/>
          <a:p>
            <a:pPr algn="l">
              <a:lnSpc>
                <a:spcPct val="120000"/>
              </a:lnSpc>
            </a:pPr>
            <a:fld id="{D421250B-0E4E-4464-9262-DD19598EBE82}" type="datetime2">
              <a:rPr lang="zh-CN" altLang="en-US" spc="300" smtClean="0">
                <a:solidFill>
                  <a:schemeClr val="bg1">
                    <a:alpha val="90000"/>
                  </a:schemeClr>
                </a:solidFill>
                <a:latin typeface="+mn-ea"/>
              </a:rPr>
              <a:t>2024年2月27日</a:t>
            </a:fld>
            <a:endParaRPr lang="zh-CN" altLang="en-US" spc="300" dirty="0">
              <a:solidFill>
                <a:schemeClr val="bg1">
                  <a:alpha val="90000"/>
                </a:schemeClr>
              </a:solidFill>
              <a:latin typeface="+mn-ea"/>
            </a:endParaRPr>
          </a:p>
        </p:txBody>
      </p:sp>
      <p:sp>
        <p:nvSpPr>
          <p:cNvPr id="23" name="文本框 22"/>
          <p:cNvSpPr txBox="1"/>
          <p:nvPr/>
        </p:nvSpPr>
        <p:spPr>
          <a:xfrm>
            <a:off x="4622801" y="2011086"/>
            <a:ext cx="6914815" cy="94487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谢谢大家！</a:t>
            </a:r>
          </a:p>
        </p:txBody>
      </p:sp>
    </p:spTree>
    <p:extLst>
      <p:ext uri="{BB962C8B-B14F-4D97-AF65-F5344CB8AC3E}">
        <p14:creationId xmlns:p14="http://schemas.microsoft.com/office/powerpoint/2010/main" val="2773629140"/>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8746-79F5-7FC5-5206-7B9090F47379}"/>
              </a:ext>
            </a:extLst>
          </p:cNvPr>
          <p:cNvSpPr>
            <a:spLocks noGrp="1"/>
          </p:cNvSpPr>
          <p:nvPr>
            <p:ph type="title"/>
          </p:nvPr>
        </p:nvSpPr>
        <p:spPr>
          <a:xfrm>
            <a:off x="577850" y="249066"/>
            <a:ext cx="8643848" cy="480131"/>
          </a:xfrm>
        </p:spPr>
        <p:txBody>
          <a:bodyPr/>
          <a:lstStyle/>
          <a:p>
            <a:r>
              <a:rPr lang="zh-CN" altLang="en-US" dirty="0"/>
              <a:t>实际中的密码工程需求</a:t>
            </a:r>
          </a:p>
        </p:txBody>
      </p:sp>
      <p:pic>
        <p:nvPicPr>
          <p:cNvPr id="6" name="图片 5">
            <a:extLst>
              <a:ext uri="{FF2B5EF4-FFF2-40B4-BE49-F238E27FC236}">
                <a16:creationId xmlns:a16="http://schemas.microsoft.com/office/drawing/2014/main" id="{467FA604-02C4-98DE-10C5-9DBAF38EBC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4611" y="-31193"/>
            <a:ext cx="4217623" cy="9127998"/>
          </a:xfrm>
          <a:prstGeom prst="rect">
            <a:avLst/>
          </a:prstGeom>
        </p:spPr>
      </p:pic>
    </p:spTree>
    <p:extLst>
      <p:ext uri="{BB962C8B-B14F-4D97-AF65-F5344CB8AC3E}">
        <p14:creationId xmlns:p14="http://schemas.microsoft.com/office/powerpoint/2010/main" val="306935920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74760" y="1286273"/>
            <a:ext cx="6135653" cy="4851002"/>
            <a:chOff x="5574760" y="1286273"/>
            <a:chExt cx="6135653" cy="4851002"/>
          </a:xfrm>
        </p:grpSpPr>
        <p:grpSp>
          <p:nvGrpSpPr>
            <p:cNvPr id="23" name="组合 22"/>
            <p:cNvGrpSpPr/>
            <p:nvPr/>
          </p:nvGrpSpPr>
          <p:grpSpPr>
            <a:xfrm>
              <a:off x="8036197" y="5982373"/>
              <a:ext cx="1001207" cy="154902"/>
              <a:chOff x="7957225" y="6063574"/>
              <a:chExt cx="1508992" cy="233464"/>
            </a:xfrm>
          </p:grpSpPr>
          <p:sp>
            <p:nvSpPr>
              <p:cNvPr id="24" name="椭圆 23"/>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2</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3" name="文本占位符 12"/>
            <p:cNvSpPr txBox="1"/>
            <p:nvPr/>
          </p:nvSpPr>
          <p:spPr>
            <a:xfrm>
              <a:off x="5574760" y="285985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密码工程中的典型问题</a:t>
              </a:r>
            </a:p>
          </p:txBody>
        </p:sp>
      </p:gr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TotalTime>
  <Words>10591</Words>
  <Application>Microsoft Office PowerPoint</Application>
  <PresentationFormat>宽屏</PresentationFormat>
  <Paragraphs>578</Paragraphs>
  <Slides>81</Slides>
  <Notes>34</Notes>
  <HiddenSlides>0</HiddenSlides>
  <MMClips>0</MMClips>
  <ScaleCrop>false</ScaleCrop>
  <HeadingPairs>
    <vt:vector size="8" baseType="variant">
      <vt:variant>
        <vt:lpstr>已用的字体</vt:lpstr>
      </vt:variant>
      <vt:variant>
        <vt:i4>10</vt:i4>
      </vt:variant>
      <vt:variant>
        <vt:lpstr>主题</vt:lpstr>
      </vt:variant>
      <vt:variant>
        <vt:i4>17</vt:i4>
      </vt:variant>
      <vt:variant>
        <vt:lpstr>嵌入 OLE 服务器</vt:lpstr>
      </vt:variant>
      <vt:variant>
        <vt:i4>1</vt:i4>
      </vt:variant>
      <vt:variant>
        <vt:lpstr>幻灯片标题</vt:lpstr>
      </vt:variant>
      <vt:variant>
        <vt:i4>81</vt:i4>
      </vt:variant>
    </vt:vector>
  </HeadingPairs>
  <TitlesOfParts>
    <vt:vector size="109" baseType="lpstr">
      <vt:lpstr>Century Gothic</vt:lpstr>
      <vt:lpstr>Wingdings</vt:lpstr>
      <vt:lpstr>Times New Roman</vt:lpstr>
      <vt:lpstr>Heiti SC Light</vt:lpstr>
      <vt:lpstr>微软雅黑 Light</vt:lpstr>
      <vt:lpstr>Arial Black</vt:lpstr>
      <vt:lpstr>黑体</vt:lpstr>
      <vt:lpstr>arial</vt:lpstr>
      <vt:lpstr>arial</vt:lpstr>
      <vt:lpstr>微软雅黑</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Visio</vt:lpstr>
      <vt:lpstr>PowerPoint 演示文稿</vt:lpstr>
      <vt:lpstr>PowerPoint 演示文稿</vt:lpstr>
      <vt:lpstr>PowerPoint 演示文稿</vt:lpstr>
      <vt:lpstr>参考教材</vt:lpstr>
      <vt:lpstr>教学大纲</vt:lpstr>
      <vt:lpstr>课程与考试安排</vt:lpstr>
      <vt:lpstr>密码工程的应用单位</vt:lpstr>
      <vt:lpstr>教师介绍</vt:lpstr>
      <vt:lpstr>PowerPoint 演示文稿</vt:lpstr>
      <vt:lpstr>问题思考</vt:lpstr>
      <vt:lpstr>问题1</vt:lpstr>
      <vt:lpstr>案例1.1：企业自主设计密码算法</vt:lpstr>
      <vt:lpstr>Crypto-1算法遭受的攻击</vt:lpstr>
      <vt:lpstr>Crypto-1算法遭受的攻击</vt:lpstr>
      <vt:lpstr>案例1.2：密码算法现有国际标准</vt:lpstr>
      <vt:lpstr>现有国际标准可能存在后门</vt:lpstr>
      <vt:lpstr>现有国际标准可能存在后门</vt:lpstr>
      <vt:lpstr>现有国际标准可能存在后门</vt:lpstr>
      <vt:lpstr>案例1.3：举国家（世界）之力设计一个新算法</vt:lpstr>
      <vt:lpstr>新设计算法过程中可能会发生状况</vt:lpstr>
      <vt:lpstr>FAQ补充</vt:lpstr>
      <vt:lpstr>问题2</vt:lpstr>
      <vt:lpstr>案例2.1：防不胜防的监听</vt:lpstr>
      <vt:lpstr>案例2.1：防不胜防的监听</vt:lpstr>
      <vt:lpstr>案例2.1：防不胜防的监听</vt:lpstr>
      <vt:lpstr>案例2.2：除了监听，还可以篡改</vt:lpstr>
      <vt:lpstr>案例2.3：即使物理隔离也能传递信息</vt:lpstr>
      <vt:lpstr>问题3</vt:lpstr>
      <vt:lpstr>实际中，存在很多针对密钥的攻击！</vt:lpstr>
      <vt:lpstr>案例3.1：侵入式、半侵入式攻击</vt:lpstr>
      <vt:lpstr>案例3.2：侧信道攻击（非侵入式攻击）</vt:lpstr>
      <vt:lpstr>案例3.3：故障攻击</vt:lpstr>
      <vt:lpstr>案例3.4：冷启动攻击（数据保持攻击）</vt:lpstr>
      <vt:lpstr>案例3.5：飞利浦智能灯的“通用”密钥</vt:lpstr>
      <vt:lpstr>案例3.6：用恶意软件提取密钥</vt:lpstr>
      <vt:lpstr>案例3.6：用恶意软件提取密钥</vt:lpstr>
      <vt:lpstr>问题4</vt:lpstr>
      <vt:lpstr>案例4.1：密码产品存在后门</vt:lpstr>
      <vt:lpstr>案例4.2：密码载体存在后门</vt:lpstr>
      <vt:lpstr>密码产品后门攻击场景</vt:lpstr>
      <vt:lpstr>案例4.3：外行程序员给产品加密码算法</vt:lpstr>
      <vt:lpstr>案例4.4：密码产品应要求环境安全</vt:lpstr>
      <vt:lpstr>案例4.5：密码产品应要求环境安全（绞尽脑汁的攻击者）</vt:lpstr>
      <vt:lpstr>找可控的同款芯片开展研究</vt:lpstr>
      <vt:lpstr>对Rhea实施侧信道攻击</vt:lpstr>
      <vt:lpstr>实际攻击结果</vt:lpstr>
      <vt:lpstr>问题5</vt:lpstr>
      <vt:lpstr>案例5.1：手机SIM卡易受侧信道攻击</vt:lpstr>
      <vt:lpstr>案例5.2：手机卡认证协议存在漏洞</vt:lpstr>
      <vt:lpstr>案例5.3：北京公交卡的升级换代</vt:lpstr>
      <vt:lpstr>案例5.4：金融IC卡曾经几乎被国外企业垄断</vt:lpstr>
      <vt:lpstr>自主可控的金融IC卡芯片</vt:lpstr>
      <vt:lpstr>PowerPoint 演示文稿</vt:lpstr>
      <vt:lpstr>密码工程定义与三大基本假设</vt:lpstr>
      <vt:lpstr>密码工程的木桶原理</vt:lpstr>
      <vt:lpstr>对手设定</vt:lpstr>
      <vt:lpstr>偏执狂模型</vt:lpstr>
      <vt:lpstr>密码应用中的安全性问题</vt:lpstr>
      <vt:lpstr>PowerPoint 演示文稿</vt:lpstr>
      <vt:lpstr>勒索病毒</vt:lpstr>
      <vt:lpstr>生成伪随机数</vt:lpstr>
      <vt:lpstr>混淆病毒程序/网络攻击数据包</vt:lpstr>
      <vt:lpstr>制作游戏</vt:lpstr>
      <vt:lpstr>比特币</vt:lpstr>
      <vt:lpstr>PowerPoint 演示文稿</vt:lpstr>
      <vt:lpstr>第五维战场</vt:lpstr>
      <vt:lpstr>史诗级网络“核武器”震网病毒开启全球网络战</vt:lpstr>
      <vt:lpstr>国家层面的强大能力</vt:lpstr>
      <vt:lpstr>国家层面的强大能力</vt:lpstr>
      <vt:lpstr>国家层面的强大能力</vt:lpstr>
      <vt:lpstr>国家层面的强大能力</vt:lpstr>
      <vt:lpstr>国家层面的强大能力</vt:lpstr>
      <vt:lpstr>国家层面的强大能力</vt:lpstr>
      <vt:lpstr>国家层面的强大能力</vt:lpstr>
      <vt:lpstr>国家层面的强大能力</vt:lpstr>
      <vt:lpstr>国家层面的强大能力</vt:lpstr>
      <vt:lpstr>国家大事件</vt:lpstr>
      <vt:lpstr>PowerPoint 演示文稿</vt:lpstr>
      <vt:lpstr>推荐影片</vt:lpstr>
      <vt:lpstr>PowerPoint 演示文稿</vt:lpstr>
      <vt:lpstr>实际中的密码工程需求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Wang An</cp:lastModifiedBy>
  <cp:revision>938</cp:revision>
  <dcterms:created xsi:type="dcterms:W3CDTF">2016-11-28T11:30:00Z</dcterms:created>
  <dcterms:modified xsi:type="dcterms:W3CDTF">2024-02-27T10:20:11Z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